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12" r:id="rId2"/>
  </p:sldMasterIdLst>
  <p:notesMasterIdLst>
    <p:notesMasterId r:id="rId33"/>
  </p:notesMasterIdLst>
  <p:handoutMasterIdLst>
    <p:handoutMasterId r:id="rId34"/>
  </p:handoutMasterIdLst>
  <p:sldIdLst>
    <p:sldId id="256" r:id="rId3"/>
    <p:sldId id="317" r:id="rId4"/>
    <p:sldId id="315" r:id="rId5"/>
    <p:sldId id="318" r:id="rId6"/>
    <p:sldId id="273" r:id="rId7"/>
    <p:sldId id="324" r:id="rId8"/>
    <p:sldId id="319" r:id="rId9"/>
    <p:sldId id="313" r:id="rId10"/>
    <p:sldId id="278" r:id="rId11"/>
    <p:sldId id="279" r:id="rId12"/>
    <p:sldId id="328" r:id="rId13"/>
    <p:sldId id="321" r:id="rId14"/>
    <p:sldId id="314" r:id="rId15"/>
    <p:sldId id="285" r:id="rId16"/>
    <p:sldId id="282" r:id="rId17"/>
    <p:sldId id="283" r:id="rId18"/>
    <p:sldId id="284" r:id="rId19"/>
    <p:sldId id="327" r:id="rId20"/>
    <p:sldId id="287" r:id="rId21"/>
    <p:sldId id="288" r:id="rId22"/>
    <p:sldId id="289" r:id="rId23"/>
    <p:sldId id="290" r:id="rId24"/>
    <p:sldId id="323" r:id="rId25"/>
    <p:sldId id="325" r:id="rId26"/>
    <p:sldId id="326" r:id="rId27"/>
    <p:sldId id="322" r:id="rId28"/>
    <p:sldId id="292" r:id="rId29"/>
    <p:sldId id="294" r:id="rId30"/>
    <p:sldId id="297" r:id="rId31"/>
    <p:sldId id="296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32" userDrawn="1">
          <p15:clr>
            <a:srgbClr val="A4A3A4"/>
          </p15:clr>
        </p15:guide>
        <p15:guide id="2" pos="52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Wanna Porcher" initials="LP" lastIdx="42" clrIdx="0">
    <p:extLst>
      <p:ext uri="{19B8F6BF-5375-455C-9EA6-DF929625EA0E}">
        <p15:presenceInfo xmlns:p15="http://schemas.microsoft.com/office/powerpoint/2012/main" userId="S-1-5-21-2083667071-1112689225-1550850067-59423" providerId="AD"/>
      </p:ext>
    </p:extLst>
  </p:cmAuthor>
  <p:cmAuthor id="2" name="Wilkins, Ryan" initials="WR" lastIdx="2" clrIdx="1">
    <p:extLst>
      <p:ext uri="{19B8F6BF-5375-455C-9EA6-DF929625EA0E}">
        <p15:presenceInfo xmlns:p15="http://schemas.microsoft.com/office/powerpoint/2012/main" userId="S-1-5-21-1484341928-983260991-1231754661-55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66C"/>
    <a:srgbClr val="EFF2F5"/>
    <a:srgbClr val="0A3B6F"/>
    <a:srgbClr val="000000"/>
    <a:srgbClr val="003C68"/>
    <a:srgbClr val="00619C"/>
    <a:srgbClr val="3E77BC"/>
    <a:srgbClr val="007D96"/>
    <a:srgbClr val="056C8A"/>
    <a:srgbClr val="008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86439"/>
  </p:normalViewPr>
  <p:slideViewPr>
    <p:cSldViewPr snapToGrid="0" showGuides="1">
      <p:cViewPr varScale="1">
        <p:scale>
          <a:sx n="150" d="100"/>
          <a:sy n="150" d="100"/>
        </p:scale>
        <p:origin x="402" y="108"/>
      </p:cViewPr>
      <p:guideLst>
        <p:guide orient="horz" pos="3132"/>
        <p:guide pos="5280"/>
      </p:guideLst>
    </p:cSldViewPr>
  </p:slideViewPr>
  <p:outlineViewPr>
    <p:cViewPr>
      <p:scale>
        <a:sx n="33" d="100"/>
        <a:sy n="33" d="100"/>
      </p:scale>
      <p:origin x="0" y="-73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42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16CC0F-3E16-0C48-83CA-42351AB273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66B4D-25CD-B84F-B100-CC511C7837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B6791-5CE1-A144-85FF-3A54CAE88D2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8D97-C13F-9A44-B1BB-58F9D4ACE3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0AA9A-5A4B-F74E-961A-420255C92E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8CFC7-FC2D-434B-8AF3-3B8FD6DDB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79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DB285-EC0E-42D8-88C4-3625BAF16DB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40036-C79D-4A47-ABEA-AB9642CF7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40036-C79D-4A47-ABEA-AB9642CF78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1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&quot; &quot;">
            <a:extLst>
              <a:ext uri="{FF2B5EF4-FFF2-40B4-BE49-F238E27FC236}">
                <a16:creationId xmlns:a16="http://schemas.microsoft.com/office/drawing/2014/main" id="{2ED7280E-D409-D04B-88E4-78C9B544197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5BE8B8-0177-9145-A917-4097C0B5BB18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00457F"/>
                </a:gs>
                <a:gs pos="61000">
                  <a:srgbClr val="15BBA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title="&quot; &quot;">
              <a:extLst>
                <a:ext uri="{FF2B5EF4-FFF2-40B4-BE49-F238E27FC236}">
                  <a16:creationId xmlns:a16="http://schemas.microsoft.com/office/drawing/2014/main" id="{EED92E63-14D7-6E4E-86ED-4564C2D12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D3D3D-8738-AE46-BB9E-C2C8296D26E2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8D4C6B-CF74-9849-88EE-2C4E68CB05D0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02" y="841772"/>
            <a:ext cx="6439980" cy="17907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002" y="2967310"/>
            <a:ext cx="7378998" cy="97604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001" y="4504634"/>
            <a:ext cx="2369620" cy="27384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124E223D-25C1-461D-9DF6-D62C70EE8C42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Cancer Trials Support Unit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 descr="CTSU - Cancer Trials Support Unit - A service of the National Cancer Institute"/>
          <p:cNvGrpSpPr/>
          <p:nvPr userDrawn="1"/>
        </p:nvGrpSpPr>
        <p:grpSpPr>
          <a:xfrm>
            <a:off x="619033" y="28516"/>
            <a:ext cx="3525789" cy="444650"/>
            <a:chOff x="273171" y="24401"/>
            <a:chExt cx="3525789" cy="444650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71" y="24401"/>
              <a:ext cx="529184" cy="4446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 userDrawn="1"/>
          </p:nvSpPr>
          <p:spPr>
            <a:xfrm>
              <a:off x="788631" y="39600"/>
              <a:ext cx="301032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>
                  <a:solidFill>
                    <a:srgbClr val="0A3B6F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100" b="1" i="1" spc="100" baseline="0" dirty="0">
                  <a:solidFill>
                    <a:srgbClr val="1F466C"/>
                  </a:solidFill>
                  <a:latin typeface="Franklin Gothic Book" panose="020B0503020102020204" pitchFamily="34" charset="0"/>
                </a:rPr>
                <a:t>Cancer Trials Support Unit</a:t>
              </a:r>
            </a:p>
            <a:p>
              <a:r>
                <a:rPr lang="en-US" sz="950" b="0" i="1" cap="all" spc="0" baseline="0" dirty="0">
                  <a:solidFill>
                    <a:srgbClr val="1F466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7287032" y="160231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0" spc="0" dirty="0">
                <a:solidFill>
                  <a:srgbClr val="1F466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0" spc="0" baseline="0" dirty="0">
                <a:solidFill>
                  <a:srgbClr val="1F466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0" spc="0" dirty="0">
              <a:solidFill>
                <a:srgbClr val="1F466C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4020" y="705952"/>
            <a:ext cx="4373048" cy="4465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33673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* * 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355" y="704849"/>
            <a:ext cx="4407645" cy="4531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76"/>
            <a:ext cx="7450342" cy="693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33914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753" y="699882"/>
            <a:ext cx="4391247" cy="4442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rgbClr val="0A3B6F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A3B6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5926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* * 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2121" y="703307"/>
            <a:ext cx="4401878" cy="4460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28"/>
            <a:ext cx="7450342" cy="693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6277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5917" y="705260"/>
            <a:ext cx="4340174" cy="4518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3947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8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4018" y="702804"/>
            <a:ext cx="4369981" cy="4468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rgbClr val="0A3B6F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A3B6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1380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9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E26E8DC4-FED2-C347-B307-AA771B612993}"/>
              </a:ext>
            </a:extLst>
          </p:cNvPr>
          <p:cNvGrpSpPr/>
          <p:nvPr userDrawn="1"/>
        </p:nvGrpSpPr>
        <p:grpSpPr>
          <a:xfrm>
            <a:off x="4809744" y="707219"/>
            <a:ext cx="4337338" cy="4480057"/>
            <a:chOff x="4809744" y="707219"/>
            <a:chExt cx="4337338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9" t="7746" r="7161" b="4136"/>
            <a:stretch/>
          </p:blipFill>
          <p:spPr>
            <a:xfrm>
              <a:off x="4809744" y="707219"/>
              <a:ext cx="4337338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E15B907-C761-0441-B264-1C0412845D80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0AA2A4-9D08-2747-BA17-EA3F0621BB31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5BF3-A532-47EB-82F1-A07374F3B9D6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40480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0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 descr="&quot; &quot;">
            <a:extLst>
              <a:ext uri="{FF2B5EF4-FFF2-40B4-BE49-F238E27FC236}">
                <a16:creationId xmlns:a16="http://schemas.microsoft.com/office/drawing/2014/main" id="{0F0E9FF0-893C-CF44-9153-FD3DF89FB7E5}"/>
              </a:ext>
            </a:extLst>
          </p:cNvPr>
          <p:cNvGrpSpPr/>
          <p:nvPr userDrawn="1"/>
        </p:nvGrpSpPr>
        <p:grpSpPr>
          <a:xfrm>
            <a:off x="4810125" y="707219"/>
            <a:ext cx="4333875" cy="4480057"/>
            <a:chOff x="4810125" y="707219"/>
            <a:chExt cx="4333875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3819371-792E-724A-A364-F8BCF35E3D28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29C021-C029-C748-B584-9D2F0322122A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041E-C800-416E-B4E3-C206DD7A8A79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39284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 descr="&quot; &quot;">
            <a:extLst>
              <a:ext uri="{FF2B5EF4-FFF2-40B4-BE49-F238E27FC236}">
                <a16:creationId xmlns:a16="http://schemas.microsoft.com/office/drawing/2014/main" id="{198A7CBE-0EAE-0F4B-997A-34C71B301CF2}"/>
              </a:ext>
            </a:extLst>
          </p:cNvPr>
          <p:cNvGrpSpPr/>
          <p:nvPr userDrawn="1"/>
        </p:nvGrpSpPr>
        <p:grpSpPr>
          <a:xfrm>
            <a:off x="4810125" y="707219"/>
            <a:ext cx="4333875" cy="4480057"/>
            <a:chOff x="4810125" y="707219"/>
            <a:chExt cx="4333875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B433F28-72AC-5D4D-9EA6-A6B392B48568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27DA26-73BD-7048-AA22-41C6B771351B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6CB5-51E5-40E9-9026-9E4AD5538CD9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42006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8B544248-D5E9-5B42-AE62-26EF545BCEEB}"/>
              </a:ext>
            </a:extLst>
          </p:cNvPr>
          <p:cNvGrpSpPr/>
          <p:nvPr userDrawn="1"/>
        </p:nvGrpSpPr>
        <p:grpSpPr>
          <a:xfrm>
            <a:off x="4810125" y="707219"/>
            <a:ext cx="4333875" cy="4465277"/>
            <a:chOff x="4810125" y="707219"/>
            <a:chExt cx="4333875" cy="446527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49A1EA6-5EFF-DD47-B1AF-362B88E7BEAE}"/>
                </a:ext>
              </a:extLst>
            </p:cNvPr>
            <p:cNvSpPr/>
            <p:nvPr userDrawn="1"/>
          </p:nvSpPr>
          <p:spPr>
            <a:xfrm>
              <a:off x="6636650" y="3881369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9909CC8-E7D5-AC47-86C0-084FE249EAB5}"/>
                </a:ext>
              </a:extLst>
            </p:cNvPr>
            <p:cNvCxnSpPr/>
            <p:nvPr userDrawn="1"/>
          </p:nvCxnSpPr>
          <p:spPr>
            <a:xfrm>
              <a:off x="8488236" y="4817429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B799-6477-4B8C-B6F6-8ABB3B3E521F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301146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&quot; &quot;">
            <a:extLst>
              <a:ext uri="{FF2B5EF4-FFF2-40B4-BE49-F238E27FC236}">
                <a16:creationId xmlns:a16="http://schemas.microsoft.com/office/drawing/2014/main" id="{2ED7280E-D409-D04B-88E4-78C9B544197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5BE8B8-0177-9145-A917-4097C0B5BB18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00457F"/>
                </a:gs>
                <a:gs pos="61000">
                  <a:srgbClr val="15BBA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title="&quot; &quot;">
              <a:extLst>
                <a:ext uri="{FF2B5EF4-FFF2-40B4-BE49-F238E27FC236}">
                  <a16:creationId xmlns:a16="http://schemas.microsoft.com/office/drawing/2014/main" id="{EED92E63-14D7-6E4E-86ED-4564C2D12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D3D3D-8738-AE46-BB9E-C2C8296D26E2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8D4C6B-CF74-9849-88EE-2C4E68CB05D0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02" y="841772"/>
            <a:ext cx="6439980" cy="17907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002" y="2967310"/>
            <a:ext cx="7378998" cy="97604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001" y="4504634"/>
            <a:ext cx="2369620" cy="27384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A292D1F-9D39-493F-B8E9-23BDD6A87F57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Cancer Trials Support Unit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255133" y="128332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0" spc="0" dirty="0">
                <a:solidFill>
                  <a:srgbClr val="00619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0" spc="0" baseline="0" dirty="0">
                <a:solidFill>
                  <a:srgbClr val="00619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0" spc="0" dirty="0">
              <a:solidFill>
                <a:srgbClr val="00619C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0" name="Group 19" descr="CTSU - Cancer Trials Support Unit; A service of the National Cancer Institute"/>
          <p:cNvGrpSpPr/>
          <p:nvPr userDrawn="1"/>
        </p:nvGrpSpPr>
        <p:grpSpPr>
          <a:xfrm>
            <a:off x="614365" y="0"/>
            <a:ext cx="3520452" cy="506048"/>
            <a:chOff x="5335419" y="886"/>
            <a:chExt cx="3520452" cy="506048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b="0" i="1" cap="all" spc="0" baseline="0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5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8519B89E-6431-6844-BC51-A57F6FC867C4}"/>
              </a:ext>
            </a:extLst>
          </p:cNvPr>
          <p:cNvGrpSpPr/>
          <p:nvPr userDrawn="1"/>
        </p:nvGrpSpPr>
        <p:grpSpPr>
          <a:xfrm>
            <a:off x="-6759" y="3563815"/>
            <a:ext cx="9150759" cy="1623461"/>
            <a:chOff x="-6759" y="3563815"/>
            <a:chExt cx="9150759" cy="1623461"/>
          </a:xfrm>
        </p:grpSpPr>
        <p:pic>
          <p:nvPicPr>
            <p:cNvPr id="11" name="Picture Placeholder 7">
              <a:extLst>
                <a:ext uri="{FF2B5EF4-FFF2-40B4-BE49-F238E27FC236}">
                  <a16:creationId xmlns:a16="http://schemas.microsoft.com/office/drawing/2014/main" id="{121754F7-4C02-2845-A827-3B539362CE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4" b="37580"/>
            <a:stretch/>
          </p:blipFill>
          <p:spPr>
            <a:xfrm>
              <a:off x="-6759" y="3563815"/>
              <a:ext cx="9150759" cy="159755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1C2A0A-D5D7-B444-99B1-741749820C44}"/>
                </a:ext>
              </a:extLst>
            </p:cNvPr>
            <p:cNvSpPr/>
            <p:nvPr userDrawn="1"/>
          </p:nvSpPr>
          <p:spPr>
            <a:xfrm>
              <a:off x="-6759" y="4056184"/>
              <a:ext cx="9150759" cy="1105189"/>
            </a:xfrm>
            <a:prstGeom prst="rect">
              <a:avLst/>
            </a:pr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75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4A5E16-0137-CF40-8FA0-3AC461AD2BB0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B020DC-298C-4392-A02F-CF24109D8A08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0908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26096"/>
            <a:ext cx="9150758" cy="1623459"/>
          </a:xfrm>
          <a:prstGeom prst="rect">
            <a:avLst/>
          </a:prstGeom>
        </p:spPr>
      </p:pic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B020DC-298C-4392-A02F-CF24109D8A08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3884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38173"/>
            <a:ext cx="9152855" cy="1605327"/>
          </a:xfrm>
          <a:prstGeom prst="rect">
            <a:avLst/>
          </a:prstGeom>
        </p:spPr>
      </p:pic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r>
              <a:rPr lang="en-US" dirty="0"/>
              <a:t>Cancer Trials Support Unit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fld id="{8AB020DC-298C-4392-A02F-CF24109D8A08}" type="datetime1">
              <a:rPr lang="en-US" smtClean="0"/>
              <a:pPr/>
              <a:t>2/16/2023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1F466C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111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0"/>
            <a:ext cx="7886700" cy="679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75678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374716"/>
            <a:ext cx="3868340" cy="3126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75678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374716"/>
            <a:ext cx="3887391" cy="3126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60BB-728E-40DF-B61C-185B9C2E143F}" type="datetime1">
              <a:rPr lang="en-US" smtClean="0"/>
              <a:t>2/16/2023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0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0"/>
            <a:ext cx="7886700" cy="679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E072930-C0FF-A444-A224-42097B63AF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4283" y="832162"/>
            <a:ext cx="1620837" cy="1620838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729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557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4F36C03-CC92-844C-9E52-E82651892B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67041" y="832162"/>
            <a:ext cx="1620837" cy="1620838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F5D8F9-9EA2-7943-BCBB-6D0A04FF4EF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63487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3419348-800F-9D45-BE3E-4292835E094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96315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1938FDE5-CD69-DE4A-8653-EEFC3668C8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62233" y="832162"/>
            <a:ext cx="1620837" cy="1620838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C02D4F-4FE3-EA42-BAF5-939FA276E78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58679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C07A148-2BF5-544F-B02F-5628EF90E8E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91507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D618B-4D31-4E8B-9705-90E0609683F5}" type="datetime1">
              <a:rPr lang="en-US" smtClean="0"/>
              <a:t>2/16/2023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lumn with Highlights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55A25B-9018-7244-A684-74118ADCC4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845" y="810584"/>
            <a:ext cx="8144055" cy="420688"/>
          </a:xfrm>
        </p:spPr>
        <p:txBody>
          <a:bodyPr/>
          <a:lstStyle>
            <a:lvl1pPr marL="57150" indent="0">
              <a:buFont typeface="Arial" panose="020B0604020202020204" pitchFamily="34" charset="0"/>
              <a:buNone/>
              <a:defRPr sz="1500"/>
            </a:lvl1pPr>
            <a:lvl2pPr marL="288925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1028700" indent="0">
              <a:buFont typeface="Arial" panose="020B0604020202020204" pitchFamily="34" charset="0"/>
              <a:buNone/>
              <a:defRPr sz="1400"/>
            </a:lvl4pPr>
            <a:lvl5pPr marL="13716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7B277E59-379D-E04B-814E-390776885C3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299" y="1431985"/>
            <a:ext cx="6416855" cy="3646334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466CF-5788-1F46-9E6F-D7EBC715AF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58584" y="1591056"/>
            <a:ext cx="1920873" cy="2181564"/>
          </a:xfrm>
          <a:solidFill>
            <a:srgbClr val="DDF1F7"/>
          </a:solidFill>
          <a:ln>
            <a:solidFill>
              <a:srgbClr val="009FAE"/>
            </a:solidFill>
          </a:ln>
        </p:spPr>
        <p:txBody>
          <a:bodyPr tIns="91440" bIns="182880" anchor="ctr" anchorCtr="0"/>
          <a:lstStyle>
            <a:lvl1pPr marL="57150" indent="0">
              <a:lnSpc>
                <a:spcPct val="110000"/>
              </a:lnSpc>
              <a:buNone/>
              <a:defRPr sz="1300"/>
            </a:lvl1pPr>
            <a:lvl2pPr marL="288925" indent="0">
              <a:buNone/>
              <a:defRPr/>
            </a:lvl2pPr>
            <a:lvl3pPr marL="4572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ADB2-8FF9-4B42-83EA-EF525CF8B5CD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0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463F6-A429-427D-A296-8DB8F1B6AE6D}" type="datetime1">
              <a:rPr lang="en-US" smtClean="0"/>
              <a:t>2/16/2023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66719-F8C9-4615-9D49-F2411C76DE89}" type="datetime1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 descr="&quot; &quot;">
            <a:extLst>
              <a:ext uri="{FF2B5EF4-FFF2-40B4-BE49-F238E27FC236}">
                <a16:creationId xmlns:a16="http://schemas.microsoft.com/office/drawing/2014/main" id="{C9460DD9-53F6-F84C-BB9A-6020BC05B803}"/>
              </a:ext>
            </a:extLst>
          </p:cNvPr>
          <p:cNvCxnSpPr/>
          <p:nvPr userDrawn="1"/>
        </p:nvCxnSpPr>
        <p:spPr>
          <a:xfrm>
            <a:off x="8488236" y="4848251"/>
            <a:ext cx="0" cy="339025"/>
          </a:xfrm>
          <a:prstGeom prst="line">
            <a:avLst/>
          </a:prstGeom>
          <a:ln w="9525">
            <a:solidFill>
              <a:srgbClr val="008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3C68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1543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descr="&quot; &quot;"/>
          <p:cNvSpPr/>
          <p:nvPr userDrawn="1"/>
        </p:nvSpPr>
        <p:spPr>
          <a:xfrm>
            <a:off x="0" y="179882"/>
            <a:ext cx="9144000" cy="6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83108"/>
            <a:ext cx="1905103" cy="1101970"/>
          </a:xfrm>
        </p:spPr>
        <p:txBody>
          <a:bodyPr anchor="t" anchorCtr="0"/>
          <a:lstStyle>
            <a:lvl1pPr>
              <a:defRPr sz="2400">
                <a:solidFill>
                  <a:srgbClr val="003C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35079"/>
            <a:ext cx="2089913" cy="2166662"/>
          </a:xfr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565" y="854791"/>
            <a:ext cx="5491976" cy="342277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B1DC-35A9-4093-875C-40794042268B}" type="datetime1">
              <a:rPr lang="en-US" smtClean="0"/>
              <a:t>2/16/2023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892367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55647"/>
            <a:ext cx="2091105" cy="1655065"/>
          </a:xfrm>
        </p:spPr>
        <p:txBody>
          <a:bodyPr anchor="t" anchorCtr="0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40479"/>
            <a:ext cx="2089913" cy="561261"/>
          </a:xfrm>
        </p:spPr>
        <p:txBody>
          <a:bodyPr anchor="b" anchorCtr="0"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24565" y="1839913"/>
            <a:ext cx="5491976" cy="279281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2002" y="4804474"/>
            <a:ext cx="5550198" cy="339025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14259" y="4850662"/>
            <a:ext cx="916719" cy="246647"/>
          </a:xfrm>
        </p:spPr>
        <p:txBody>
          <a:bodyPr/>
          <a:lstStyle/>
          <a:p>
            <a:fld id="{AFA7E208-B83C-4C9F-9D3A-E6FF4684B862}" type="datetime1">
              <a:rPr lang="en-US" smtClean="0"/>
              <a:t>2/16/2023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501710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 descr="&quot; &quot;">
            <a:extLst>
              <a:ext uri="{FF2B5EF4-FFF2-40B4-BE49-F238E27FC236}">
                <a16:creationId xmlns:a16="http://schemas.microsoft.com/office/drawing/2014/main" id="{B917B373-71F3-BF4B-A2F8-8D2816ABE480}"/>
              </a:ext>
            </a:extLst>
          </p:cNvPr>
          <p:cNvSpPr/>
          <p:nvPr/>
        </p:nvSpPr>
        <p:spPr>
          <a:xfrm>
            <a:off x="0" y="516499"/>
            <a:ext cx="9144000" cy="28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97729C-A0E5-DD4E-B302-A5199C453A68}"/>
              </a:ext>
            </a:extLst>
          </p:cNvPr>
          <p:cNvSpPr/>
          <p:nvPr userDrawn="1"/>
        </p:nvSpPr>
        <p:spPr>
          <a:xfrm>
            <a:off x="0" y="0"/>
            <a:ext cx="9143999" cy="516499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 descr="CTSU - Cancer Trials Support Unit; A service of the National Cancer Institute"/>
          <p:cNvGrpSpPr/>
          <p:nvPr userDrawn="1"/>
        </p:nvGrpSpPr>
        <p:grpSpPr>
          <a:xfrm>
            <a:off x="665860" y="13405"/>
            <a:ext cx="8239601" cy="503094"/>
            <a:chOff x="665860" y="13405"/>
            <a:chExt cx="8239601" cy="50309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60" y="13405"/>
              <a:ext cx="608582" cy="50309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 userDrawn="1"/>
          </p:nvGrpSpPr>
          <p:grpSpPr>
            <a:xfrm>
              <a:off x="1349277" y="50501"/>
              <a:ext cx="7556184" cy="415498"/>
              <a:chOff x="1217457" y="134396"/>
              <a:chExt cx="7556184" cy="415498"/>
            </a:xfrm>
          </p:grpSpPr>
          <p:sp>
            <p:nvSpPr>
              <p:cNvPr id="18" name="TextBox 17"/>
              <p:cNvSpPr txBox="1"/>
              <p:nvPr userDrawn="1"/>
            </p:nvSpPr>
            <p:spPr>
              <a:xfrm>
                <a:off x="1217457" y="134396"/>
                <a:ext cx="301032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i="1" spc="100" baseline="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Cancer Trials Support Unit</a:t>
                </a:r>
              </a:p>
              <a:p>
                <a:r>
                  <a:rPr lang="en-US" sz="1000" b="0" i="1" cap="all" spc="0" baseline="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A service of the national cancer institute</a:t>
                </a:r>
              </a:p>
            </p:txBody>
          </p:sp>
          <p:sp>
            <p:nvSpPr>
              <p:cNvPr id="19" name="TextBox 18"/>
              <p:cNvSpPr txBox="1"/>
              <p:nvPr userDrawn="1"/>
            </p:nvSpPr>
            <p:spPr>
              <a:xfrm>
                <a:off x="6916674" y="214029"/>
                <a:ext cx="18569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spc="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Linking</a:t>
                </a:r>
                <a:r>
                  <a:rPr lang="en-US" sz="1050" spc="0" baseline="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 practice to progress</a:t>
                </a:r>
                <a:endParaRPr lang="en-US" sz="1050" spc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2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39CBD-166C-4155-8C0D-B522B0EC7D02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DISCLAIMER-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55647"/>
            <a:ext cx="2091105" cy="1655065"/>
          </a:xfrm>
        </p:spPr>
        <p:txBody>
          <a:bodyPr anchor="t" anchorCtr="0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40479"/>
            <a:ext cx="2089913" cy="561261"/>
          </a:xfrm>
        </p:spPr>
        <p:txBody>
          <a:bodyPr anchor="b" anchorCtr="0"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24565" y="1839913"/>
            <a:ext cx="5491976" cy="279281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6467" y="4810277"/>
            <a:ext cx="5902379" cy="273844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/>
              <a:t>Cancer Trials Support Unit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8846" y="4810277"/>
            <a:ext cx="916989" cy="273844"/>
          </a:xfrm>
        </p:spPr>
        <p:txBody>
          <a:bodyPr/>
          <a:lstStyle/>
          <a:p>
            <a:fld id="{D25FBAD2-88F3-4F54-9C42-6960F47476B0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2605D2B-D784-9748-AFA6-2A276030AC0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96467" y="4521104"/>
            <a:ext cx="5902379" cy="280631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501710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 descr="&quot; &quot;">
            <a:extLst>
              <a:ext uri="{FF2B5EF4-FFF2-40B4-BE49-F238E27FC236}">
                <a16:creationId xmlns:a16="http://schemas.microsoft.com/office/drawing/2014/main" id="{B917B373-71F3-BF4B-A2F8-8D2816ABE480}"/>
              </a:ext>
            </a:extLst>
          </p:cNvPr>
          <p:cNvSpPr/>
          <p:nvPr/>
        </p:nvSpPr>
        <p:spPr>
          <a:xfrm>
            <a:off x="0" y="516499"/>
            <a:ext cx="9144000" cy="28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97729C-A0E5-DD4E-B302-A5199C453A68}"/>
              </a:ext>
            </a:extLst>
          </p:cNvPr>
          <p:cNvSpPr/>
          <p:nvPr userDrawn="1"/>
        </p:nvSpPr>
        <p:spPr>
          <a:xfrm>
            <a:off x="0" y="0"/>
            <a:ext cx="9143999" cy="516499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37831-0DB2-B64D-B5E7-A47D0B10F9CC}"/>
              </a:ext>
            </a:extLst>
          </p:cNvPr>
          <p:cNvSpPr txBox="1"/>
          <p:nvPr userDrawn="1"/>
        </p:nvSpPr>
        <p:spPr>
          <a:xfrm>
            <a:off x="0" y="-423946"/>
            <a:ext cx="9143999" cy="2616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PHOTOGRAPHY LEGAL DISCLAIMER – DO NOT DELETE THIS SLIDE IF PRESENTATION INCLUDES PEOPLE IMAGES</a:t>
            </a:r>
          </a:p>
        </p:txBody>
      </p:sp>
      <p:grpSp>
        <p:nvGrpSpPr>
          <p:cNvPr id="18" name="Group 17" descr="CTSU - Cancer Trials Support Unit; A service of the National Cancer Institute"/>
          <p:cNvGrpSpPr/>
          <p:nvPr userDrawn="1"/>
        </p:nvGrpSpPr>
        <p:grpSpPr>
          <a:xfrm>
            <a:off x="665860" y="13405"/>
            <a:ext cx="8239601" cy="503094"/>
            <a:chOff x="665860" y="13405"/>
            <a:chExt cx="8239601" cy="503094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60" y="13405"/>
              <a:ext cx="608582" cy="50309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349277" y="50501"/>
              <a:ext cx="7556184" cy="415498"/>
              <a:chOff x="1217457" y="134396"/>
              <a:chExt cx="7556184" cy="415498"/>
            </a:xfrm>
          </p:grpSpPr>
          <p:sp>
            <p:nvSpPr>
              <p:cNvPr id="21" name="TextBox 20"/>
              <p:cNvSpPr txBox="1"/>
              <p:nvPr userDrawn="1"/>
            </p:nvSpPr>
            <p:spPr>
              <a:xfrm>
                <a:off x="1217457" y="134396"/>
                <a:ext cx="301032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i="1" spc="100" baseline="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Cancer Trials Support Unit</a:t>
                </a:r>
              </a:p>
              <a:p>
                <a:r>
                  <a:rPr lang="en-US" sz="1000" b="0" i="1" cap="all" spc="0" baseline="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A service of the national cancer institute</a:t>
                </a:r>
              </a:p>
            </p:txBody>
          </p:sp>
          <p:sp>
            <p:nvSpPr>
              <p:cNvPr id="22" name="TextBox 21"/>
              <p:cNvSpPr txBox="1"/>
              <p:nvPr userDrawn="1"/>
            </p:nvSpPr>
            <p:spPr>
              <a:xfrm>
                <a:off x="6916674" y="214029"/>
                <a:ext cx="18569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spc="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Linking</a:t>
                </a:r>
                <a:r>
                  <a:rPr lang="en-US" sz="1050" spc="0" baseline="0" dirty="0">
                    <a:solidFill>
                      <a:schemeClr val="bg1"/>
                    </a:solidFill>
                    <a:latin typeface="Franklin Gothic Book" panose="020B0503020102020204" pitchFamily="34" charset="0"/>
                  </a:rPr>
                  <a:t> practice to progress</a:t>
                </a:r>
                <a:endParaRPr lang="en-US" sz="1050" spc="0" dirty="0">
                  <a:solidFill>
                    <a:schemeClr val="bg1"/>
                  </a:solidFill>
                  <a:latin typeface="Franklin Gothic Book" panose="020B05030201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8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 &quot;">
            <a:extLst>
              <a:ext uri="{FF2B5EF4-FFF2-40B4-BE49-F238E27FC236}">
                <a16:creationId xmlns:a16="http://schemas.microsoft.com/office/drawing/2014/main" id="{3F379A51-BB37-3D4F-A6AD-66B3920040E6}"/>
              </a:ext>
            </a:extLst>
          </p:cNvPr>
          <p:cNvSpPr/>
          <p:nvPr userDrawn="1"/>
        </p:nvSpPr>
        <p:spPr>
          <a:xfrm>
            <a:off x="0" y="179883"/>
            <a:ext cx="9144000" cy="632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27985"/>
            <a:ext cx="2949178" cy="1166649"/>
          </a:xfrm>
        </p:spPr>
        <p:txBody>
          <a:bodyPr anchor="b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179884"/>
            <a:ext cx="5256609" cy="461399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7298"/>
            <a:ext cx="2949178" cy="2334816"/>
          </a:xfr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564D-77DC-4B3D-AFDE-031EFB5CAAEE}" type="datetime1">
              <a:rPr lang="en-US" smtClean="0"/>
              <a:t>2/16/2023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7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2F471-1B06-41B1-8EC4-21779E98AA8B}" type="datetime1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72D42-7BC2-4A7C-8446-BF7831F0FBFF}" type="datetime1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&quot; &quot;">
            <a:extLst>
              <a:ext uri="{FF2B5EF4-FFF2-40B4-BE49-F238E27FC236}">
                <a16:creationId xmlns:a16="http://schemas.microsoft.com/office/drawing/2014/main" id="{2ED7280E-D409-D04B-88E4-78C9B544197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5BE8B8-0177-9145-A917-4097C0B5BB18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00457F"/>
                </a:gs>
                <a:gs pos="61000">
                  <a:srgbClr val="15BBA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" name="Picture 6" title="&quot; &quot;">
              <a:extLst>
                <a:ext uri="{FF2B5EF4-FFF2-40B4-BE49-F238E27FC236}">
                  <a16:creationId xmlns:a16="http://schemas.microsoft.com/office/drawing/2014/main" id="{EED92E63-14D7-6E4E-86ED-4564C2D12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D3D3D-8738-AE46-BB9E-C2C8296D26E2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8D4C6B-CF74-9849-88EE-2C4E68CB05D0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02" y="841772"/>
            <a:ext cx="6439980" cy="17907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002" y="2967310"/>
            <a:ext cx="7378998" cy="97604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001" y="4504634"/>
            <a:ext cx="2369620" cy="27384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9/15/2021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6" name="Group 15" descr="CTSU - Cancer Trials Support Unit - A service of the National Cancer Institute"/>
          <p:cNvGrpSpPr/>
          <p:nvPr userDrawn="1"/>
        </p:nvGrpSpPr>
        <p:grpSpPr>
          <a:xfrm>
            <a:off x="619033" y="28516"/>
            <a:ext cx="3525789" cy="444650"/>
            <a:chOff x="273171" y="24401"/>
            <a:chExt cx="3525789" cy="444650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71" y="24401"/>
              <a:ext cx="529184" cy="4446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 userDrawn="1"/>
          </p:nvSpPr>
          <p:spPr>
            <a:xfrm>
              <a:off x="788631" y="39600"/>
              <a:ext cx="301032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dirty="0">
                  <a:solidFill>
                    <a:srgbClr val="0A3B6F"/>
                  </a:solidFill>
                  <a:latin typeface="Franklin Gothic Book" panose="020B0503020102020204" pitchFamily="34" charset="0"/>
                </a:rPr>
                <a:t> </a:t>
              </a:r>
              <a:r>
                <a:rPr lang="en-US" sz="1100" b="1" i="1" spc="100" dirty="0">
                  <a:solidFill>
                    <a:srgbClr val="1F466C"/>
                  </a:solidFill>
                  <a:latin typeface="Franklin Gothic Book" panose="020B0503020102020204" pitchFamily="34" charset="0"/>
                </a:rPr>
                <a:t>Cancer Trials Support Unit</a:t>
              </a:r>
            </a:p>
            <a:p>
              <a:r>
                <a:rPr lang="en-US" sz="950" i="1" cap="all" dirty="0">
                  <a:solidFill>
                    <a:srgbClr val="1F466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7287032" y="160231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F466C"/>
                </a:solidFill>
                <a:latin typeface="Franklin Gothic Book" panose="020B0503020102020204" pitchFamily="34" charset="0"/>
              </a:rPr>
              <a:t>Linking practice to progress</a:t>
            </a:r>
          </a:p>
        </p:txBody>
      </p:sp>
    </p:spTree>
    <p:extLst>
      <p:ext uri="{BB962C8B-B14F-4D97-AF65-F5344CB8AC3E}">
        <p14:creationId xmlns:p14="http://schemas.microsoft.com/office/powerpoint/2010/main" val="11202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 descr="&quot; &quot;">
            <a:extLst>
              <a:ext uri="{FF2B5EF4-FFF2-40B4-BE49-F238E27FC236}">
                <a16:creationId xmlns:a16="http://schemas.microsoft.com/office/drawing/2014/main" id="{2ED7280E-D409-D04B-88E4-78C9B5441976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5BE8B8-0177-9145-A917-4097C0B5BB18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00457F"/>
                </a:gs>
                <a:gs pos="61000">
                  <a:srgbClr val="15BBA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" name="Picture 6" title="&quot; &quot;">
              <a:extLst>
                <a:ext uri="{FF2B5EF4-FFF2-40B4-BE49-F238E27FC236}">
                  <a16:creationId xmlns:a16="http://schemas.microsoft.com/office/drawing/2014/main" id="{EED92E63-14D7-6E4E-86ED-4564C2D12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7D3D3D-8738-AE46-BB9E-C2C8296D26E2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8D4C6B-CF74-9849-88EE-2C4E68CB05D0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002" y="841772"/>
            <a:ext cx="6439980" cy="17907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002" y="2967310"/>
            <a:ext cx="7378998" cy="97604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2001" y="4504634"/>
            <a:ext cx="2369620" cy="273844"/>
          </a:xfr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9/15/2021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7255133" y="128332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619C"/>
                </a:solidFill>
                <a:latin typeface="Franklin Gothic Book" panose="020B0503020102020204" pitchFamily="34" charset="0"/>
              </a:rPr>
              <a:t>Linking practice to progress</a:t>
            </a:r>
          </a:p>
        </p:txBody>
      </p:sp>
      <p:grpSp>
        <p:nvGrpSpPr>
          <p:cNvPr id="20" name="Group 19" descr="CTSU - Cancer Trials Support Unit; A service of the National Cancer Institute"/>
          <p:cNvGrpSpPr/>
          <p:nvPr userDrawn="1"/>
        </p:nvGrpSpPr>
        <p:grpSpPr>
          <a:xfrm>
            <a:off x="614365" y="0"/>
            <a:ext cx="3520452" cy="506048"/>
            <a:chOff x="5335419" y="886"/>
            <a:chExt cx="3520452" cy="506048"/>
          </a:xfrm>
        </p:grpSpPr>
        <p:sp>
          <p:nvSpPr>
            <p:cNvPr id="21" name="TextBox 20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i="1" cap="all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46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&quot; &quot;">
            <a:extLst>
              <a:ext uri="{FF2B5EF4-FFF2-40B4-BE49-F238E27FC236}">
                <a16:creationId xmlns:a16="http://schemas.microsoft.com/office/drawing/2014/main" id="{092BFE90-0EC7-8E49-A81D-742387D961E1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93F59E-76D3-C945-BA94-AE73A4E845AB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A8D1D9"/>
                </a:gs>
                <a:gs pos="83000">
                  <a:schemeClr val="bg1">
                    <a:alpha val="0"/>
                  </a:schemeClr>
                </a:gs>
                <a:gs pos="37000">
                  <a:srgbClr val="CFEAE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CE12C6-9ED5-9246-8889-3FA33C670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E36DF3-4871-0A4A-8679-A67149E65C80}"/>
                </a:ext>
              </a:extLst>
            </p:cNvPr>
            <p:cNvSpPr/>
            <p:nvPr userDrawn="1"/>
          </p:nvSpPr>
          <p:spPr>
            <a:xfrm>
              <a:off x="1" y="489312"/>
              <a:ext cx="9143998" cy="2652787"/>
            </a:xfrm>
            <a:prstGeom prst="rect">
              <a:avLst/>
            </a:prstGeom>
            <a:gradFill flip="none" rotWithShape="1">
              <a:gsLst>
                <a:gs pos="0">
                  <a:srgbClr val="00457F">
                    <a:alpha val="37000"/>
                  </a:srgbClr>
                </a:gs>
                <a:gs pos="67000">
                  <a:srgbClr val="0A3B6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4FC5CE-57D9-134F-950B-1C7795D90D41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7559"/>
            <a:ext cx="6306633" cy="1859795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7D9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rgbClr val="073C7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44500" y="117699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1F466C"/>
                </a:solidFill>
                <a:latin typeface="Franklin Gothic Book" panose="020B0503020102020204" pitchFamily="34" charset="0"/>
              </a:rPr>
              <a:t>Linking practice to progress</a:t>
            </a:r>
          </a:p>
        </p:txBody>
      </p:sp>
      <p:grpSp>
        <p:nvGrpSpPr>
          <p:cNvPr id="18" name="Group 17" descr="CTSU - Cancer Trials Support Unit - A service of the National Cancer Institute"/>
          <p:cNvGrpSpPr/>
          <p:nvPr userDrawn="1"/>
        </p:nvGrpSpPr>
        <p:grpSpPr>
          <a:xfrm>
            <a:off x="619033" y="-4843"/>
            <a:ext cx="3520452" cy="506048"/>
            <a:chOff x="5335419" y="886"/>
            <a:chExt cx="3520452" cy="506048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i="1" cap="all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5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F293EC-DC44-F54B-824D-F99329283B7B}"/>
              </a:ext>
            </a:extLst>
          </p:cNvPr>
          <p:cNvSpPr/>
          <p:nvPr userDrawn="1"/>
        </p:nvSpPr>
        <p:spPr>
          <a:xfrm>
            <a:off x="0" y="489312"/>
            <a:ext cx="9143999" cy="4654188"/>
          </a:xfrm>
          <a:prstGeom prst="rect">
            <a:avLst/>
          </a:prstGeom>
          <a:solidFill>
            <a:srgbClr val="0A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" name="Group 13" descr="&quot; &quot;">
            <a:extLst>
              <a:ext uri="{FF2B5EF4-FFF2-40B4-BE49-F238E27FC236}">
                <a16:creationId xmlns:a16="http://schemas.microsoft.com/office/drawing/2014/main" id="{0E0F2E8E-1D9A-8C49-BE1B-78C86DE5C06E}"/>
              </a:ext>
            </a:extLst>
          </p:cNvPr>
          <p:cNvGrpSpPr/>
          <p:nvPr userDrawn="1"/>
        </p:nvGrpSpPr>
        <p:grpSpPr>
          <a:xfrm>
            <a:off x="0" y="2"/>
            <a:ext cx="9144000" cy="5159448"/>
            <a:chOff x="0" y="2"/>
            <a:chExt cx="9144000" cy="51594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B2881F6-B9B0-9A4B-86A2-7E6549A8A91F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E4E35E-FD64-BD4D-83E2-105756230751}"/>
                </a:ext>
              </a:extLst>
            </p:cNvPr>
            <p:cNvSpPr/>
            <p:nvPr userDrawn="1"/>
          </p:nvSpPr>
          <p:spPr>
            <a:xfrm>
              <a:off x="3" y="489312"/>
              <a:ext cx="9143995" cy="4654188"/>
            </a:xfrm>
            <a:prstGeom prst="rect">
              <a:avLst/>
            </a:prstGeom>
            <a:gradFill flip="none" rotWithShape="1">
              <a:gsLst>
                <a:gs pos="0">
                  <a:srgbClr val="008799"/>
                </a:gs>
                <a:gs pos="100000">
                  <a:srgbClr val="00B7AD">
                    <a:alpha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1" name="Picture 10" descr="&quot; &quot;">
              <a:extLst>
                <a:ext uri="{FF2B5EF4-FFF2-40B4-BE49-F238E27FC236}">
                  <a16:creationId xmlns:a16="http://schemas.microsoft.com/office/drawing/2014/main" id="{2CDFBE96-57AF-D848-91CA-50807F45B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300" y="511250"/>
              <a:ext cx="2679700" cy="46482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D2E4C3-920D-2843-94C6-D74267F5D347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D25CFD-5267-C443-8BC4-373BA24E65F0}"/>
              </a:ext>
            </a:extLst>
          </p:cNvPr>
          <p:cNvCxnSpPr/>
          <p:nvPr userDrawn="1"/>
        </p:nvCxnSpPr>
        <p:spPr>
          <a:xfrm>
            <a:off x="8488236" y="4848251"/>
            <a:ext cx="0" cy="33902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3888" y="1287559"/>
            <a:ext cx="6306633" cy="185979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9/15/2021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Protocols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7287032" y="117699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619C"/>
                </a:solidFill>
                <a:latin typeface="Franklin Gothic Book" panose="020B0503020102020204" pitchFamily="34" charset="0"/>
              </a:rPr>
              <a:t>Linking practice to progress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www.ctsu.org</a:t>
            </a:r>
          </a:p>
        </p:txBody>
      </p:sp>
      <p:grpSp>
        <p:nvGrpSpPr>
          <p:cNvPr id="22" name="Group 21" descr="CTSU - Cancer Trials Support Unit - A service of the National Cancer Institute"/>
          <p:cNvGrpSpPr/>
          <p:nvPr userDrawn="1"/>
        </p:nvGrpSpPr>
        <p:grpSpPr>
          <a:xfrm>
            <a:off x="631487" y="0"/>
            <a:ext cx="3520452" cy="506048"/>
            <a:chOff x="5335419" y="886"/>
            <a:chExt cx="3520452" cy="506048"/>
          </a:xfrm>
        </p:grpSpPr>
        <p:sp>
          <p:nvSpPr>
            <p:cNvPr id="24" name="TextBox 23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i="1" cap="all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59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269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269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&quot; &quot;">
            <a:extLst>
              <a:ext uri="{FF2B5EF4-FFF2-40B4-BE49-F238E27FC236}">
                <a16:creationId xmlns:a16="http://schemas.microsoft.com/office/drawing/2014/main" id="{092BFE90-0EC7-8E49-A81D-742387D961E1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93F59E-76D3-C945-BA94-AE73A4E845AB}"/>
                </a:ext>
              </a:extLst>
            </p:cNvPr>
            <p:cNvSpPr/>
            <p:nvPr userDrawn="1"/>
          </p:nvSpPr>
          <p:spPr>
            <a:xfrm>
              <a:off x="0" y="489312"/>
              <a:ext cx="9143999" cy="4654188"/>
            </a:xfrm>
            <a:prstGeom prst="rect">
              <a:avLst/>
            </a:prstGeom>
            <a:gradFill>
              <a:gsLst>
                <a:gs pos="0">
                  <a:srgbClr val="A8D1D9"/>
                </a:gs>
                <a:gs pos="83000">
                  <a:schemeClr val="bg1">
                    <a:alpha val="0"/>
                  </a:schemeClr>
                </a:gs>
                <a:gs pos="37000">
                  <a:srgbClr val="CFEAE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CE12C6-9ED5-9246-8889-3FA33C670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8" cy="51435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E36DF3-4871-0A4A-8679-A67149E65C80}"/>
                </a:ext>
              </a:extLst>
            </p:cNvPr>
            <p:cNvSpPr/>
            <p:nvPr userDrawn="1"/>
          </p:nvSpPr>
          <p:spPr>
            <a:xfrm>
              <a:off x="1" y="489312"/>
              <a:ext cx="9143998" cy="2652787"/>
            </a:xfrm>
            <a:prstGeom prst="rect">
              <a:avLst/>
            </a:prstGeom>
            <a:gradFill flip="none" rotWithShape="1">
              <a:gsLst>
                <a:gs pos="0">
                  <a:srgbClr val="00457F">
                    <a:alpha val="37000"/>
                  </a:srgbClr>
                </a:gs>
                <a:gs pos="67000">
                  <a:srgbClr val="0A3B6F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4FC5CE-57D9-134F-950B-1C7795D90D41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7559"/>
            <a:ext cx="6306633" cy="1859795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7D9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rgbClr val="073C7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D7A69-2610-4039-9F17-11F0038B9103}" type="datetime1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7244500" y="117699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0" spc="0" dirty="0">
                <a:solidFill>
                  <a:srgbClr val="1F466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0" spc="0" baseline="0" dirty="0">
                <a:solidFill>
                  <a:srgbClr val="1F466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0" spc="0" dirty="0">
              <a:solidFill>
                <a:srgbClr val="1F466C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18" name="Group 17" descr="CTSU - Cancer Trials Support Unit - A service of the National Cancer Institute"/>
          <p:cNvGrpSpPr/>
          <p:nvPr userDrawn="1"/>
        </p:nvGrpSpPr>
        <p:grpSpPr>
          <a:xfrm>
            <a:off x="619033" y="-4843"/>
            <a:ext cx="3520452" cy="506048"/>
            <a:chOff x="5335419" y="886"/>
            <a:chExt cx="3520452" cy="506048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b="0" i="1" cap="all" spc="0" baseline="0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9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28650" y="3124752"/>
            <a:ext cx="7886700" cy="1388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pic>
        <p:nvPicPr>
          <p:cNvPr id="9" name="Picture 8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9421" y="710465"/>
            <a:ext cx="4394579" cy="445022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</p:spTree>
    <p:extLst>
      <p:ext uri="{BB962C8B-B14F-4D97-AF65-F5344CB8AC3E}">
        <p14:creationId xmlns:p14="http://schemas.microsoft.com/office/powerpoint/2010/main" val="35704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8478" y="705259"/>
            <a:ext cx="4435522" cy="4428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81689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4020" y="705952"/>
            <a:ext cx="4373048" cy="4465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5441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* * 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6355" y="704849"/>
            <a:ext cx="4407645" cy="4531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076"/>
            <a:ext cx="7450342" cy="693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27908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2753" y="699882"/>
            <a:ext cx="4391247" cy="4442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rgbClr val="0A3B6F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A3B6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1115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* * 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2121" y="703307"/>
            <a:ext cx="4401878" cy="44606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028"/>
            <a:ext cx="7450342" cy="6932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58033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5917" y="705260"/>
            <a:ext cx="4340174" cy="4518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42417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8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4018" y="702804"/>
            <a:ext cx="4369981" cy="4468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rgbClr val="0A3B6F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A3B6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82968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9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E26E8DC4-FED2-C347-B307-AA771B612993}"/>
              </a:ext>
            </a:extLst>
          </p:cNvPr>
          <p:cNvGrpSpPr/>
          <p:nvPr userDrawn="1"/>
        </p:nvGrpSpPr>
        <p:grpSpPr>
          <a:xfrm>
            <a:off x="4809744" y="707219"/>
            <a:ext cx="4337338" cy="4480057"/>
            <a:chOff x="4809744" y="707219"/>
            <a:chExt cx="4337338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9" t="7746" r="7161" b="4136"/>
            <a:stretch/>
          </p:blipFill>
          <p:spPr>
            <a:xfrm>
              <a:off x="4809744" y="707219"/>
              <a:ext cx="4337338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E15B907-C761-0441-B264-1C0412845D80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E0AA2A4-9D08-2747-BA17-EA3F0621BB31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401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38649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ark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EF293EC-DC44-F54B-824D-F99329283B7B}"/>
              </a:ext>
            </a:extLst>
          </p:cNvPr>
          <p:cNvSpPr/>
          <p:nvPr userDrawn="1"/>
        </p:nvSpPr>
        <p:spPr>
          <a:xfrm>
            <a:off x="0" y="489312"/>
            <a:ext cx="9143999" cy="4654188"/>
          </a:xfrm>
          <a:prstGeom prst="rect">
            <a:avLst/>
          </a:prstGeom>
          <a:solidFill>
            <a:srgbClr val="0A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 descr="&quot; &quot;">
            <a:extLst>
              <a:ext uri="{FF2B5EF4-FFF2-40B4-BE49-F238E27FC236}">
                <a16:creationId xmlns:a16="http://schemas.microsoft.com/office/drawing/2014/main" id="{0E0F2E8E-1D9A-8C49-BE1B-78C86DE5C06E}"/>
              </a:ext>
            </a:extLst>
          </p:cNvPr>
          <p:cNvGrpSpPr/>
          <p:nvPr userDrawn="1"/>
        </p:nvGrpSpPr>
        <p:grpSpPr>
          <a:xfrm>
            <a:off x="0" y="2"/>
            <a:ext cx="9144000" cy="5159448"/>
            <a:chOff x="0" y="2"/>
            <a:chExt cx="9144000" cy="51594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B2881F6-B9B0-9A4B-86A2-7E6549A8A91F}"/>
                </a:ext>
              </a:extLst>
            </p:cNvPr>
            <p:cNvSpPr/>
            <p:nvPr userDrawn="1"/>
          </p:nvSpPr>
          <p:spPr>
            <a:xfrm>
              <a:off x="0" y="489312"/>
              <a:ext cx="4304963" cy="4654188"/>
            </a:xfrm>
            <a:prstGeom prst="rect">
              <a:avLst/>
            </a:prstGeom>
            <a:gradFill flip="none" rotWithShape="1">
              <a:gsLst>
                <a:gs pos="0">
                  <a:srgbClr val="00457F"/>
                </a:gs>
                <a:gs pos="100000">
                  <a:srgbClr val="0A3B6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E4E35E-FD64-BD4D-83E2-105756230751}"/>
                </a:ext>
              </a:extLst>
            </p:cNvPr>
            <p:cNvSpPr/>
            <p:nvPr userDrawn="1"/>
          </p:nvSpPr>
          <p:spPr>
            <a:xfrm>
              <a:off x="3" y="489312"/>
              <a:ext cx="9143995" cy="4654188"/>
            </a:xfrm>
            <a:prstGeom prst="rect">
              <a:avLst/>
            </a:prstGeom>
            <a:gradFill flip="none" rotWithShape="1">
              <a:gsLst>
                <a:gs pos="0">
                  <a:srgbClr val="008799"/>
                </a:gs>
                <a:gs pos="100000">
                  <a:srgbClr val="00B7AD">
                    <a:alpha val="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&quot; &quot;">
              <a:extLst>
                <a:ext uri="{FF2B5EF4-FFF2-40B4-BE49-F238E27FC236}">
                  <a16:creationId xmlns:a16="http://schemas.microsoft.com/office/drawing/2014/main" id="{2CDFBE96-57AF-D848-91CA-50807F45B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300" y="511250"/>
              <a:ext cx="2679700" cy="46482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DD2E4C3-920D-2843-94C6-D74267F5D347}"/>
                </a:ext>
              </a:extLst>
            </p:cNvPr>
            <p:cNvSpPr/>
            <p:nvPr/>
          </p:nvSpPr>
          <p:spPr>
            <a:xfrm>
              <a:off x="0" y="2"/>
              <a:ext cx="9144000" cy="506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D25CFD-5267-C443-8BC4-373BA24E65F0}"/>
              </a:ext>
            </a:extLst>
          </p:cNvPr>
          <p:cNvCxnSpPr/>
          <p:nvPr userDrawn="1"/>
        </p:nvCxnSpPr>
        <p:spPr>
          <a:xfrm>
            <a:off x="8488236" y="4848251"/>
            <a:ext cx="0" cy="339025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3888" y="1287559"/>
            <a:ext cx="6306633" cy="1859795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19ADBA-4B6F-4646-A0BF-2CE6E93C4813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Cancer Trials Support Unit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7287032" y="117699"/>
            <a:ext cx="18569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spc="0" dirty="0">
                <a:solidFill>
                  <a:srgbClr val="00619C"/>
                </a:solidFill>
                <a:latin typeface="Franklin Gothic Book" panose="020B0503020102020204" pitchFamily="34" charset="0"/>
              </a:rPr>
              <a:t>Linking</a:t>
            </a:r>
            <a:r>
              <a:rPr lang="en-US" sz="1050" i="1" spc="0" baseline="0" dirty="0">
                <a:solidFill>
                  <a:srgbClr val="00619C"/>
                </a:solidFill>
                <a:latin typeface="Franklin Gothic Book" panose="020B0503020102020204" pitchFamily="34" charset="0"/>
              </a:rPr>
              <a:t> practice to progress</a:t>
            </a:r>
            <a:endParaRPr lang="en-US" sz="1050" i="1" spc="0" dirty="0">
              <a:solidFill>
                <a:srgbClr val="00619C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www.ctsu.org</a:t>
            </a:r>
          </a:p>
        </p:txBody>
      </p:sp>
      <p:grpSp>
        <p:nvGrpSpPr>
          <p:cNvPr id="22" name="Group 21" descr="CTSU - Cancer Trials Support Unit - A service of the National Cancer Institute"/>
          <p:cNvGrpSpPr/>
          <p:nvPr userDrawn="1"/>
        </p:nvGrpSpPr>
        <p:grpSpPr>
          <a:xfrm>
            <a:off x="631487" y="0"/>
            <a:ext cx="3520452" cy="506048"/>
            <a:chOff x="5335419" y="886"/>
            <a:chExt cx="3520452" cy="506048"/>
          </a:xfrm>
        </p:grpSpPr>
        <p:sp>
          <p:nvSpPr>
            <p:cNvPr id="24" name="TextBox 23"/>
            <p:cNvSpPr txBox="1"/>
            <p:nvPr userDrawn="1"/>
          </p:nvSpPr>
          <p:spPr>
            <a:xfrm>
              <a:off x="5845542" y="59786"/>
              <a:ext cx="3010329" cy="40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i="1" spc="100" baseline="0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 Cancer Trials Support Unit</a:t>
              </a:r>
            </a:p>
            <a:p>
              <a:r>
                <a:rPr lang="en-US" sz="950" b="0" i="1" cap="all" spc="0" baseline="0" dirty="0">
                  <a:solidFill>
                    <a:srgbClr val="00619C"/>
                  </a:solidFill>
                  <a:latin typeface="Franklin Gothic Book" panose="020B0503020102020204" pitchFamily="34" charset="0"/>
                </a:rPr>
                <a:t>A service of the national cancer institute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335419" y="886"/>
              <a:ext cx="549014" cy="506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29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0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 descr="&quot; &quot;">
            <a:extLst>
              <a:ext uri="{FF2B5EF4-FFF2-40B4-BE49-F238E27FC236}">
                <a16:creationId xmlns:a16="http://schemas.microsoft.com/office/drawing/2014/main" id="{0F0E9FF0-893C-CF44-9153-FD3DF89FB7E5}"/>
              </a:ext>
            </a:extLst>
          </p:cNvPr>
          <p:cNvGrpSpPr/>
          <p:nvPr userDrawn="1"/>
        </p:nvGrpSpPr>
        <p:grpSpPr>
          <a:xfrm>
            <a:off x="4810125" y="707219"/>
            <a:ext cx="4333875" cy="4480057"/>
            <a:chOff x="4810125" y="707219"/>
            <a:chExt cx="4333875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3819371-792E-724A-A364-F8BCF35E3D28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29C021-C029-C748-B584-9D2F0322122A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2146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7" name="Group 6" descr="&quot; &quot;">
            <a:extLst>
              <a:ext uri="{FF2B5EF4-FFF2-40B4-BE49-F238E27FC236}">
                <a16:creationId xmlns:a16="http://schemas.microsoft.com/office/drawing/2014/main" id="{198A7CBE-0EAE-0F4B-997A-34C71B301CF2}"/>
              </a:ext>
            </a:extLst>
          </p:cNvPr>
          <p:cNvGrpSpPr/>
          <p:nvPr userDrawn="1"/>
        </p:nvGrpSpPr>
        <p:grpSpPr>
          <a:xfrm>
            <a:off x="4810125" y="707219"/>
            <a:ext cx="4333875" cy="4480057"/>
            <a:chOff x="4810125" y="707219"/>
            <a:chExt cx="4333875" cy="448005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B433F28-72AC-5D4D-9EA6-A6B392B48568}"/>
                </a:ext>
              </a:extLst>
            </p:cNvPr>
            <p:cNvSpPr/>
            <p:nvPr userDrawn="1"/>
          </p:nvSpPr>
          <p:spPr>
            <a:xfrm>
              <a:off x="6636650" y="3891643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27DA26-73BD-7048-AA22-41C6B771351B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4077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8B544248-D5E9-5B42-AE62-26EF545BCEEB}"/>
              </a:ext>
            </a:extLst>
          </p:cNvPr>
          <p:cNvGrpSpPr/>
          <p:nvPr userDrawn="1"/>
        </p:nvGrpSpPr>
        <p:grpSpPr>
          <a:xfrm>
            <a:off x="4810125" y="707219"/>
            <a:ext cx="4333875" cy="4465277"/>
            <a:chOff x="4810125" y="707219"/>
            <a:chExt cx="4333875" cy="4465277"/>
          </a:xfrm>
        </p:grpSpPr>
        <p:pic>
          <p:nvPicPr>
            <p:cNvPr id="8" name="Picture 7" descr="&quot; &quot;">
              <a:extLst>
                <a:ext uri="{FF2B5EF4-FFF2-40B4-BE49-F238E27FC236}">
                  <a16:creationId xmlns:a16="http://schemas.microsoft.com/office/drawing/2014/main" id="{ED97F1F1-D85A-A94A-A7E9-10000DC2E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707219"/>
              <a:ext cx="4333875" cy="4465277"/>
            </a:xfrm>
            <a:custGeom>
              <a:avLst/>
              <a:gdLst>
                <a:gd name="connsiteX0" fmla="*/ 0 w 4337338"/>
                <a:gd name="connsiteY0" fmla="*/ 0 h 4465277"/>
                <a:gd name="connsiteX1" fmla="*/ 4336276 w 4337338"/>
                <a:gd name="connsiteY1" fmla="*/ 1476 h 4465277"/>
                <a:gd name="connsiteX2" fmla="*/ 4336275 w 4337338"/>
                <a:gd name="connsiteY2" fmla="*/ 3287 h 4465277"/>
                <a:gd name="connsiteX3" fmla="*/ 4337338 w 4337338"/>
                <a:gd name="connsiteY3" fmla="*/ 3287 h 4465277"/>
                <a:gd name="connsiteX4" fmla="*/ 4337338 w 4337338"/>
                <a:gd name="connsiteY4" fmla="*/ 4465277 h 4465277"/>
                <a:gd name="connsiteX5" fmla="*/ 3425911 w 4337338"/>
                <a:gd name="connsiteY5" fmla="*/ 4464047 h 4465277"/>
                <a:gd name="connsiteX6" fmla="*/ 3425365 w 4337338"/>
                <a:gd name="connsiteY6" fmla="*/ 4463099 h 4465277"/>
                <a:gd name="connsiteX7" fmla="*/ 2569504 w 4337338"/>
                <a:gd name="connsiteY7" fmla="*/ 4461945 h 446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37338" h="4465277">
                  <a:moveTo>
                    <a:pt x="0" y="0"/>
                  </a:moveTo>
                  <a:lnTo>
                    <a:pt x="4336276" y="1476"/>
                  </a:lnTo>
                  <a:lnTo>
                    <a:pt x="4336275" y="3287"/>
                  </a:lnTo>
                  <a:lnTo>
                    <a:pt x="4337338" y="3287"/>
                  </a:lnTo>
                  <a:lnTo>
                    <a:pt x="4337338" y="4465277"/>
                  </a:lnTo>
                  <a:lnTo>
                    <a:pt x="3425911" y="4464047"/>
                  </a:lnTo>
                  <a:lnTo>
                    <a:pt x="3425365" y="4463099"/>
                  </a:lnTo>
                  <a:lnTo>
                    <a:pt x="2569504" y="4461945"/>
                  </a:lnTo>
                  <a:close/>
                </a:path>
              </a:pathLst>
            </a:custGeom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49A1EA6-5EFF-DD47-B1AF-362B88E7BEAE}"/>
                </a:ext>
              </a:extLst>
            </p:cNvPr>
            <p:cNvSpPr/>
            <p:nvPr userDrawn="1"/>
          </p:nvSpPr>
          <p:spPr>
            <a:xfrm>
              <a:off x="6636650" y="3881369"/>
              <a:ext cx="2507350" cy="1280853"/>
            </a:xfrm>
            <a:custGeom>
              <a:avLst/>
              <a:gdLst>
                <a:gd name="connsiteX0" fmla="*/ 0 w 2507350"/>
                <a:gd name="connsiteY0" fmla="*/ 0 h 1280853"/>
                <a:gd name="connsiteX1" fmla="*/ 2507350 w 2507350"/>
                <a:gd name="connsiteY1" fmla="*/ 0 h 1280853"/>
                <a:gd name="connsiteX2" fmla="*/ 2507350 w 2507350"/>
                <a:gd name="connsiteY2" fmla="*/ 1280853 h 1280853"/>
                <a:gd name="connsiteX3" fmla="*/ 737438 w 2507350"/>
                <a:gd name="connsiteY3" fmla="*/ 1280853 h 12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07350" h="1280853">
                  <a:moveTo>
                    <a:pt x="0" y="0"/>
                  </a:moveTo>
                  <a:lnTo>
                    <a:pt x="2507350" y="0"/>
                  </a:lnTo>
                  <a:lnTo>
                    <a:pt x="2507350" y="1280853"/>
                  </a:lnTo>
                  <a:lnTo>
                    <a:pt x="737438" y="1280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80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9909CC8-E7D5-AC47-86C0-084FE249EAB5}"/>
                </a:ext>
              </a:extLst>
            </p:cNvPr>
            <p:cNvCxnSpPr/>
            <p:nvPr userDrawn="1"/>
          </p:nvCxnSpPr>
          <p:spPr>
            <a:xfrm>
              <a:off x="8488236" y="4817429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75947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 descr="&quot; &quot;">
            <a:extLst>
              <a:ext uri="{FF2B5EF4-FFF2-40B4-BE49-F238E27FC236}">
                <a16:creationId xmlns:a16="http://schemas.microsoft.com/office/drawing/2014/main" id="{8519B89E-6431-6844-BC51-A57F6FC867C4}"/>
              </a:ext>
            </a:extLst>
          </p:cNvPr>
          <p:cNvGrpSpPr/>
          <p:nvPr userDrawn="1"/>
        </p:nvGrpSpPr>
        <p:grpSpPr>
          <a:xfrm>
            <a:off x="-6759" y="3563815"/>
            <a:ext cx="9150759" cy="1623461"/>
            <a:chOff x="-6759" y="3563815"/>
            <a:chExt cx="9150759" cy="1623461"/>
          </a:xfrm>
        </p:grpSpPr>
        <p:pic>
          <p:nvPicPr>
            <p:cNvPr id="11" name="Picture Placeholder 7">
              <a:extLst>
                <a:ext uri="{FF2B5EF4-FFF2-40B4-BE49-F238E27FC236}">
                  <a16:creationId xmlns:a16="http://schemas.microsoft.com/office/drawing/2014/main" id="{121754F7-4C02-2845-A827-3B539362CE2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204" b="37580"/>
            <a:stretch/>
          </p:blipFill>
          <p:spPr>
            <a:xfrm>
              <a:off x="-6759" y="3563815"/>
              <a:ext cx="9150759" cy="159755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1C2A0A-D5D7-B444-99B1-741749820C44}"/>
                </a:ext>
              </a:extLst>
            </p:cNvPr>
            <p:cNvSpPr/>
            <p:nvPr userDrawn="1"/>
          </p:nvSpPr>
          <p:spPr>
            <a:xfrm>
              <a:off x="-6759" y="4056184"/>
              <a:ext cx="9150759" cy="1105189"/>
            </a:xfrm>
            <a:prstGeom prst="rect">
              <a:avLst/>
            </a:prstGeom>
            <a:gradFill flip="none" rotWithShape="1">
              <a:gsLst>
                <a:gs pos="0">
                  <a:srgbClr val="008D9C">
                    <a:alpha val="0"/>
                  </a:srgbClr>
                </a:gs>
                <a:gs pos="75000">
                  <a:srgbClr val="04758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4A5E16-0137-CF40-8FA0-3AC461AD2BB0}"/>
                </a:ext>
              </a:extLst>
            </p:cNvPr>
            <p:cNvCxnSpPr/>
            <p:nvPr userDrawn="1"/>
          </p:nvCxnSpPr>
          <p:spPr>
            <a:xfrm>
              <a:off x="8488236" y="4848251"/>
              <a:ext cx="0" cy="339025"/>
            </a:xfrm>
            <a:prstGeom prst="line">
              <a:avLst/>
            </a:prstGeom>
            <a:ln w="952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Protocols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9/15/2021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37753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26096"/>
            <a:ext cx="9150758" cy="1623459"/>
          </a:xfrm>
          <a:prstGeom prst="rect">
            <a:avLst/>
          </a:prstGeom>
        </p:spPr>
      </p:pic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Protocols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9/15/2021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FFFF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234916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HORIZONTAL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38173"/>
            <a:ext cx="9152855" cy="1605327"/>
          </a:xfrm>
          <a:prstGeom prst="rect">
            <a:avLst/>
          </a:prstGeom>
        </p:spPr>
      </p:pic>
      <p:sp>
        <p:nvSpPr>
          <p:cNvPr id="10" name="Rectangle 9" descr="&quot; &quot;"/>
          <p:cNvSpPr/>
          <p:nvPr userDrawn="1"/>
        </p:nvSpPr>
        <p:spPr>
          <a:xfrm>
            <a:off x="0" y="179883"/>
            <a:ext cx="9144000" cy="338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650" y="274108"/>
            <a:ext cx="7450342" cy="693279"/>
          </a:xfrm>
        </p:spPr>
        <p:txBody>
          <a:bodyPr/>
          <a:lstStyle>
            <a:lvl1pPr>
              <a:defRPr>
                <a:solidFill>
                  <a:srgbClr val="003C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r>
              <a:rPr lang="en-US"/>
              <a:t>Protocols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r>
              <a:rPr lang="en-US"/>
              <a:t>9/15/2021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F466C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1F466C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74344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0"/>
            <a:ext cx="7886700" cy="679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75678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374716"/>
            <a:ext cx="3868340" cy="3126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75678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374716"/>
            <a:ext cx="3887391" cy="3126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0"/>
            <a:ext cx="7886700" cy="679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E072930-C0FF-A444-A224-42097B63AF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34283" y="832162"/>
            <a:ext cx="1620837" cy="1620838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729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557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4F36C03-CC92-844C-9E52-E82651892B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67041" y="832162"/>
            <a:ext cx="1620837" cy="1620838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F5D8F9-9EA2-7943-BCBB-6D0A04FF4EF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63487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3419348-800F-9D45-BE3E-4292835E094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96315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1938FDE5-CD69-DE4A-8653-EEFC3668C8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62233" y="832162"/>
            <a:ext cx="1620837" cy="1620838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0C02D4F-4FE3-EA42-BAF5-939FA276E787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58679" y="2514150"/>
            <a:ext cx="2027947" cy="628649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C07A148-2BF5-544F-B02F-5628EF90E8E8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291507" y="3197438"/>
            <a:ext cx="2095119" cy="1549437"/>
          </a:xfrm>
        </p:spPr>
        <p:txBody>
          <a:bodyPr/>
          <a:lstStyle>
            <a:lvl1pPr marL="57150" indent="0">
              <a:buNone/>
              <a:defRPr sz="1400"/>
            </a:lvl1pPr>
            <a:lvl2pPr marL="288925" indent="0">
              <a:buNone/>
              <a:defRPr sz="1400"/>
            </a:lvl2pPr>
            <a:lvl3pPr marL="457200" indent="0">
              <a:buNone/>
              <a:defRPr sz="1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lumn with Highlights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255A25B-9018-7244-A684-74118ADCC4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0845" y="810584"/>
            <a:ext cx="8144055" cy="420688"/>
          </a:xfrm>
        </p:spPr>
        <p:txBody>
          <a:bodyPr/>
          <a:lstStyle>
            <a:lvl1pPr marL="57150" indent="0">
              <a:buFont typeface="Arial" panose="020B0604020202020204" pitchFamily="34" charset="0"/>
              <a:buNone/>
              <a:defRPr sz="1500"/>
            </a:lvl1pPr>
            <a:lvl2pPr marL="288925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1028700" indent="0">
              <a:buFont typeface="Arial" panose="020B0604020202020204" pitchFamily="34" charset="0"/>
              <a:buNone/>
              <a:defRPr sz="1400"/>
            </a:lvl4pPr>
            <a:lvl5pPr marL="13716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7B277E59-379D-E04B-814E-390776885C3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2299" y="1431985"/>
            <a:ext cx="6416855" cy="3646334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466CF-5788-1F46-9E6F-D7EBC715AF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58584" y="1591056"/>
            <a:ext cx="1920873" cy="2181564"/>
          </a:xfrm>
          <a:solidFill>
            <a:srgbClr val="DDF1F7"/>
          </a:solidFill>
          <a:ln>
            <a:solidFill>
              <a:srgbClr val="009FAE"/>
            </a:solidFill>
          </a:ln>
        </p:spPr>
        <p:txBody>
          <a:bodyPr tIns="91440" bIns="182880" anchor="ctr" anchorCtr="0"/>
          <a:lstStyle>
            <a:lvl1pPr marL="57150" indent="0">
              <a:lnSpc>
                <a:spcPct val="110000"/>
              </a:lnSpc>
              <a:buNone/>
              <a:defRPr sz="1300"/>
            </a:lvl1pPr>
            <a:lvl2pPr marL="288925" indent="0">
              <a:buNone/>
              <a:defRPr/>
            </a:lvl2pPr>
            <a:lvl3pPr marL="4572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269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269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D427-BF0C-4CEC-8D1B-17520DE7D3BF}" type="datetime1">
              <a:rPr lang="en-US" smtClean="0"/>
              <a:t>2/16/2023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 descr="&quot; &quot;">
            <a:extLst>
              <a:ext uri="{FF2B5EF4-FFF2-40B4-BE49-F238E27FC236}">
                <a16:creationId xmlns:a16="http://schemas.microsoft.com/office/drawing/2014/main" id="{C9460DD9-53F6-F84C-BB9A-6020BC05B803}"/>
              </a:ext>
            </a:extLst>
          </p:cNvPr>
          <p:cNvCxnSpPr/>
          <p:nvPr userDrawn="1"/>
        </p:nvCxnSpPr>
        <p:spPr>
          <a:xfrm>
            <a:off x="8488236" y="4848251"/>
            <a:ext cx="0" cy="339025"/>
          </a:xfrm>
          <a:prstGeom prst="line">
            <a:avLst/>
          </a:prstGeom>
          <a:ln w="9525">
            <a:solidFill>
              <a:srgbClr val="008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3C68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1062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itl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descr="&quot; &quot;"/>
          <p:cNvSpPr/>
          <p:nvPr userDrawn="1"/>
        </p:nvSpPr>
        <p:spPr>
          <a:xfrm>
            <a:off x="0" y="179882"/>
            <a:ext cx="9144000" cy="603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83108"/>
            <a:ext cx="1905103" cy="1101970"/>
          </a:xfrm>
        </p:spPr>
        <p:txBody>
          <a:bodyPr anchor="t" anchorCtr="0"/>
          <a:lstStyle>
            <a:lvl1pPr>
              <a:defRPr sz="2400">
                <a:solidFill>
                  <a:srgbClr val="003C6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235079"/>
            <a:ext cx="2089913" cy="2166662"/>
          </a:xfr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565" y="854791"/>
            <a:ext cx="5491976" cy="3422773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892367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9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55647"/>
            <a:ext cx="2091105" cy="1655065"/>
          </a:xfrm>
        </p:spPr>
        <p:txBody>
          <a:bodyPr anchor="t" anchorCtr="0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40479"/>
            <a:ext cx="2089913" cy="561261"/>
          </a:xfrm>
        </p:spPr>
        <p:txBody>
          <a:bodyPr anchor="b" anchorCtr="0"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24565" y="1839913"/>
            <a:ext cx="5491976" cy="279281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2002" y="4804474"/>
            <a:ext cx="5550198" cy="339025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/>
              <a:t>Protocols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14259" y="4850662"/>
            <a:ext cx="916719" cy="246647"/>
          </a:xfrm>
        </p:spPr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501710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 descr="&quot; &quot;">
            <a:extLst>
              <a:ext uri="{FF2B5EF4-FFF2-40B4-BE49-F238E27FC236}">
                <a16:creationId xmlns:a16="http://schemas.microsoft.com/office/drawing/2014/main" id="{B917B373-71F3-BF4B-A2F8-8D2816ABE480}"/>
              </a:ext>
            </a:extLst>
          </p:cNvPr>
          <p:cNvSpPr/>
          <p:nvPr/>
        </p:nvSpPr>
        <p:spPr>
          <a:xfrm>
            <a:off x="0" y="516499"/>
            <a:ext cx="9144000" cy="28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97729C-A0E5-DD4E-B302-A5199C453A68}"/>
              </a:ext>
            </a:extLst>
          </p:cNvPr>
          <p:cNvSpPr/>
          <p:nvPr userDrawn="1"/>
        </p:nvSpPr>
        <p:spPr>
          <a:xfrm>
            <a:off x="0" y="0"/>
            <a:ext cx="9143999" cy="516499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" name="Group 13" descr="CTSU - Cancer Trials Support Unit; A service of the National Cancer Institute"/>
          <p:cNvGrpSpPr/>
          <p:nvPr userDrawn="1"/>
        </p:nvGrpSpPr>
        <p:grpSpPr>
          <a:xfrm>
            <a:off x="665860" y="13405"/>
            <a:ext cx="8239601" cy="503094"/>
            <a:chOff x="665860" y="13405"/>
            <a:chExt cx="8239601" cy="50309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60" y="13405"/>
              <a:ext cx="608582" cy="50309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 userDrawn="1"/>
          </p:nvGrpSpPr>
          <p:grpSpPr>
            <a:xfrm>
              <a:off x="1349277" y="50501"/>
              <a:ext cx="7556184" cy="415498"/>
              <a:chOff x="1217457" y="134396"/>
              <a:chExt cx="7556184" cy="415498"/>
            </a:xfrm>
          </p:grpSpPr>
          <p:sp>
            <p:nvSpPr>
              <p:cNvPr id="18" name="TextBox 17"/>
              <p:cNvSpPr txBox="1"/>
              <p:nvPr userDrawn="1"/>
            </p:nvSpPr>
            <p:spPr>
              <a:xfrm>
                <a:off x="1217457" y="134396"/>
                <a:ext cx="301032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i="1" spc="100" dirty="0">
                    <a:solidFill>
                      <a:srgbClr val="FFFFFF"/>
                    </a:solidFill>
                    <a:latin typeface="Franklin Gothic Book" panose="020B0503020102020204" pitchFamily="34" charset="0"/>
                  </a:rPr>
                  <a:t>Cancer Trials Support Unit</a:t>
                </a:r>
              </a:p>
              <a:p>
                <a:r>
                  <a:rPr lang="en-US" sz="1000" i="1" cap="all" dirty="0">
                    <a:solidFill>
                      <a:srgbClr val="FFFFFF"/>
                    </a:solidFill>
                    <a:latin typeface="Franklin Gothic Book" panose="020B0503020102020204" pitchFamily="34" charset="0"/>
                  </a:rPr>
                  <a:t>A service of the national cancer institute</a:t>
                </a:r>
              </a:p>
            </p:txBody>
          </p:sp>
          <p:sp>
            <p:nvSpPr>
              <p:cNvPr id="19" name="TextBox 18"/>
              <p:cNvSpPr txBox="1"/>
              <p:nvPr userDrawn="1"/>
            </p:nvSpPr>
            <p:spPr>
              <a:xfrm>
                <a:off x="6916674" y="214029"/>
                <a:ext cx="18569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rgbClr val="FFFFFF"/>
                    </a:solidFill>
                    <a:latin typeface="Franklin Gothic Book" panose="020B0503020102020204" pitchFamily="34" charset="0"/>
                  </a:rPr>
                  <a:t>Linking practice to progress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20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DISCLAIMER-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755647"/>
            <a:ext cx="2091105" cy="1655065"/>
          </a:xfrm>
        </p:spPr>
        <p:txBody>
          <a:bodyPr anchor="t" anchorCtr="0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40479"/>
            <a:ext cx="2089913" cy="561261"/>
          </a:xfrm>
        </p:spPr>
        <p:txBody>
          <a:bodyPr anchor="b" anchorCtr="0"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024565" y="1839913"/>
            <a:ext cx="5491976" cy="279281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6467" y="4810277"/>
            <a:ext cx="5902379" cy="273844"/>
          </a:xfrm>
        </p:spPr>
        <p:txBody>
          <a:bodyPr/>
          <a:lstStyle>
            <a:lvl1pPr>
              <a:defRPr sz="700"/>
            </a:lvl1pPr>
          </a:lstStyle>
          <a:p>
            <a:r>
              <a:rPr lang="en-US"/>
              <a:t>Protocols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98846" y="4810277"/>
            <a:ext cx="916989" cy="273844"/>
          </a:xfrm>
        </p:spPr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2605D2B-D784-9748-AFA6-2A276030AC0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96467" y="4521104"/>
            <a:ext cx="5902379" cy="280631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 descr="&quot; &quot;"/>
          <p:cNvCxnSpPr/>
          <p:nvPr userDrawn="1"/>
        </p:nvCxnSpPr>
        <p:spPr>
          <a:xfrm>
            <a:off x="2872159" y="900031"/>
            <a:ext cx="0" cy="3501710"/>
          </a:xfrm>
          <a:prstGeom prst="line">
            <a:avLst/>
          </a:prstGeom>
          <a:ln w="12700">
            <a:solidFill>
              <a:srgbClr val="2CB1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 descr="&quot; &quot;">
            <a:extLst>
              <a:ext uri="{FF2B5EF4-FFF2-40B4-BE49-F238E27FC236}">
                <a16:creationId xmlns:a16="http://schemas.microsoft.com/office/drawing/2014/main" id="{B917B373-71F3-BF4B-A2F8-8D2816ABE480}"/>
              </a:ext>
            </a:extLst>
          </p:cNvPr>
          <p:cNvSpPr/>
          <p:nvPr/>
        </p:nvSpPr>
        <p:spPr>
          <a:xfrm>
            <a:off x="0" y="516499"/>
            <a:ext cx="9144000" cy="285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97729C-A0E5-DD4E-B302-A5199C453A68}"/>
              </a:ext>
            </a:extLst>
          </p:cNvPr>
          <p:cNvSpPr/>
          <p:nvPr userDrawn="1"/>
        </p:nvSpPr>
        <p:spPr>
          <a:xfrm>
            <a:off x="0" y="0"/>
            <a:ext cx="9143999" cy="516499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37831-0DB2-B64D-B5E7-A47D0B10F9CC}"/>
              </a:ext>
            </a:extLst>
          </p:cNvPr>
          <p:cNvSpPr txBox="1"/>
          <p:nvPr userDrawn="1"/>
        </p:nvSpPr>
        <p:spPr>
          <a:xfrm>
            <a:off x="0" y="-423946"/>
            <a:ext cx="9143999" cy="2616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PHOTOGRAPHY LEGAL DISCLAIMER – DO NOT DELETE THIS SLIDE IF PRESENTATION INCLUDES PEOPLE IMAGES</a:t>
            </a:r>
          </a:p>
        </p:txBody>
      </p:sp>
      <p:grpSp>
        <p:nvGrpSpPr>
          <p:cNvPr id="18" name="Group 17" descr="CTSU - Cancer Trials Support Unit; A service of the National Cancer Institute"/>
          <p:cNvGrpSpPr/>
          <p:nvPr userDrawn="1"/>
        </p:nvGrpSpPr>
        <p:grpSpPr>
          <a:xfrm>
            <a:off x="665860" y="13405"/>
            <a:ext cx="8239601" cy="503094"/>
            <a:chOff x="665860" y="13405"/>
            <a:chExt cx="8239601" cy="503094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60" y="13405"/>
              <a:ext cx="608582" cy="50309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 userDrawn="1"/>
          </p:nvGrpSpPr>
          <p:grpSpPr>
            <a:xfrm>
              <a:off x="1349277" y="50501"/>
              <a:ext cx="7556184" cy="415498"/>
              <a:chOff x="1217457" y="134396"/>
              <a:chExt cx="7556184" cy="415498"/>
            </a:xfrm>
          </p:grpSpPr>
          <p:sp>
            <p:nvSpPr>
              <p:cNvPr id="21" name="TextBox 20"/>
              <p:cNvSpPr txBox="1"/>
              <p:nvPr userDrawn="1"/>
            </p:nvSpPr>
            <p:spPr>
              <a:xfrm>
                <a:off x="1217457" y="134396"/>
                <a:ext cx="3010329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i="1" spc="100" dirty="0">
                    <a:solidFill>
                      <a:srgbClr val="FFFFFF"/>
                    </a:solidFill>
                    <a:latin typeface="Franklin Gothic Book" panose="020B0503020102020204" pitchFamily="34" charset="0"/>
                  </a:rPr>
                  <a:t>Cancer Trials Support Unit</a:t>
                </a:r>
              </a:p>
              <a:p>
                <a:r>
                  <a:rPr lang="en-US" sz="1000" i="1" cap="all" dirty="0">
                    <a:solidFill>
                      <a:srgbClr val="FFFFFF"/>
                    </a:solidFill>
                    <a:latin typeface="Franklin Gothic Book" panose="020B0503020102020204" pitchFamily="34" charset="0"/>
                  </a:rPr>
                  <a:t>A service of the national cancer institute</a:t>
                </a:r>
              </a:p>
            </p:txBody>
          </p:sp>
          <p:sp>
            <p:nvSpPr>
              <p:cNvPr id="22" name="TextBox 21"/>
              <p:cNvSpPr txBox="1"/>
              <p:nvPr userDrawn="1"/>
            </p:nvSpPr>
            <p:spPr>
              <a:xfrm>
                <a:off x="6916674" y="214029"/>
                <a:ext cx="18569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rgbClr val="FFFFFF"/>
                    </a:solidFill>
                    <a:latin typeface="Franklin Gothic Book" panose="020B0503020102020204" pitchFamily="34" charset="0"/>
                  </a:rPr>
                  <a:t>Linking practice to progress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8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&quot; &quot;">
            <a:extLst>
              <a:ext uri="{FF2B5EF4-FFF2-40B4-BE49-F238E27FC236}">
                <a16:creationId xmlns:a16="http://schemas.microsoft.com/office/drawing/2014/main" id="{3F379A51-BB37-3D4F-A6AD-66B3920040E6}"/>
              </a:ext>
            </a:extLst>
          </p:cNvPr>
          <p:cNvSpPr/>
          <p:nvPr userDrawn="1"/>
        </p:nvSpPr>
        <p:spPr>
          <a:xfrm>
            <a:off x="0" y="179883"/>
            <a:ext cx="9144000" cy="632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527985"/>
            <a:ext cx="2949178" cy="1166649"/>
          </a:xfrm>
        </p:spPr>
        <p:txBody>
          <a:bodyPr anchor="b"/>
          <a:lstStyle>
            <a:lvl1pPr>
              <a:defRPr sz="2400">
                <a:solidFill>
                  <a:srgbClr val="073C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179884"/>
            <a:ext cx="5256609" cy="461399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7298"/>
            <a:ext cx="2949178" cy="2334816"/>
          </a:xfrm>
        </p:spPr>
        <p:txBody>
          <a:bodyPr/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Protocols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52698"/>
            <a:ext cx="3886200" cy="2018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28650" y="3124752"/>
            <a:ext cx="7886700" cy="1388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4C3B-C909-4843-AEE1-2E8FB221F18C}" type="datetime1">
              <a:rPr lang="en-US" smtClean="0"/>
              <a:t>2/16/2023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4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B7E8-2EA4-42C9-81A3-D3E36A33D40B}" type="datetime1">
              <a:rPr lang="en-US" smtClean="0"/>
              <a:t>2/16/2023</a:t>
            </a:fld>
            <a:endParaRPr lang="en-US"/>
          </a:p>
        </p:txBody>
      </p:sp>
      <p:pic>
        <p:nvPicPr>
          <p:cNvPr id="9" name="Picture 8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9421" y="710465"/>
            <a:ext cx="4394579" cy="445022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</p:spTree>
    <p:extLst>
      <p:ext uri="{BB962C8B-B14F-4D97-AF65-F5344CB8AC3E}">
        <p14:creationId xmlns:p14="http://schemas.microsoft.com/office/powerpoint/2010/main" val="178448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* *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8478" y="705259"/>
            <a:ext cx="4435522" cy="4428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442591" cy="3577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2B7E8-2EA4-42C9-81A3-D3E36A33D40B}" type="datetime1">
              <a:rPr lang="en-US" smtClean="0"/>
              <a:t>2/16/2023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513064" y="4800600"/>
            <a:ext cx="630936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8462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&quot; &quot;">
            <a:extLst>
              <a:ext uri="{FF2B5EF4-FFF2-40B4-BE49-F238E27FC236}">
                <a16:creationId xmlns:a16="http://schemas.microsoft.com/office/drawing/2014/main" id="{D9C75A97-2C6D-5548-9CE6-5FABA4E3BADF}"/>
              </a:ext>
            </a:extLst>
          </p:cNvPr>
          <p:cNvSpPr/>
          <p:nvPr userDrawn="1"/>
        </p:nvSpPr>
        <p:spPr>
          <a:xfrm>
            <a:off x="0" y="0"/>
            <a:ext cx="9143999" cy="705891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450342" cy="693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55077"/>
            <a:ext cx="7886700" cy="3577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2002" y="4804475"/>
            <a:ext cx="5503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3C6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Cancer Trials Support Unit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5973" y="4804475"/>
            <a:ext cx="11935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74DB4-B219-411F-841C-530B30F70DFB}" type="datetime1">
              <a:rPr lang="en-US" smtClean="0"/>
              <a:t>2/16/2023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4804475"/>
            <a:ext cx="628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3C6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 descr="&quot; &quot;">
            <a:extLst>
              <a:ext uri="{FF2B5EF4-FFF2-40B4-BE49-F238E27FC236}">
                <a16:creationId xmlns:a16="http://schemas.microsoft.com/office/drawing/2014/main" id="{70064890-3E76-1843-BBB2-112D3E03584E}"/>
              </a:ext>
            </a:extLst>
          </p:cNvPr>
          <p:cNvCxnSpPr/>
          <p:nvPr userDrawn="1"/>
        </p:nvCxnSpPr>
        <p:spPr>
          <a:xfrm>
            <a:off x="8488236" y="4807155"/>
            <a:ext cx="0" cy="339025"/>
          </a:xfrm>
          <a:prstGeom prst="line">
            <a:avLst/>
          </a:prstGeom>
          <a:ln w="9525">
            <a:solidFill>
              <a:srgbClr val="008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03C68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77484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62" r:id="rId3"/>
    <p:sldLayoutId id="2147483663" r:id="rId4"/>
    <p:sldLayoutId id="2147483688" r:id="rId5"/>
    <p:sldLayoutId id="2147483664" r:id="rId6"/>
    <p:sldLayoutId id="2147483673" r:id="rId7"/>
    <p:sldLayoutId id="2147483707" r:id="rId8"/>
    <p:sldLayoutId id="2147483697" r:id="rId9"/>
    <p:sldLayoutId id="2147483703" r:id="rId10"/>
    <p:sldLayoutId id="2147483701" r:id="rId11"/>
    <p:sldLayoutId id="2147483704" r:id="rId12"/>
    <p:sldLayoutId id="2147483706" r:id="rId13"/>
    <p:sldLayoutId id="2147483705" r:id="rId14"/>
    <p:sldLayoutId id="2147483702" r:id="rId15"/>
    <p:sldLayoutId id="2147483695" r:id="rId16"/>
    <p:sldLayoutId id="2147483683" r:id="rId17"/>
    <p:sldLayoutId id="2147483684" r:id="rId18"/>
    <p:sldLayoutId id="2147483680" r:id="rId19"/>
    <p:sldLayoutId id="2147483676" r:id="rId20"/>
    <p:sldLayoutId id="2147483711" r:id="rId21"/>
    <p:sldLayoutId id="2147483709" r:id="rId22"/>
    <p:sldLayoutId id="2147483665" r:id="rId23"/>
    <p:sldLayoutId id="2147483686" r:id="rId24"/>
    <p:sldLayoutId id="2147483687" r:id="rId25"/>
    <p:sldLayoutId id="2147483666" r:id="rId26"/>
    <p:sldLayoutId id="2147483685" r:id="rId27"/>
    <p:sldLayoutId id="2147483668" r:id="rId28"/>
    <p:sldLayoutId id="2147483675" r:id="rId29"/>
    <p:sldLayoutId id="2147483689" r:id="rId30"/>
    <p:sldLayoutId id="2147483669" r:id="rId31"/>
    <p:sldLayoutId id="2147483670" r:id="rId32"/>
    <p:sldLayoutId id="2147483671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34950" indent="-1778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09399"/>
        </a:buClr>
        <a:buSzPct val="100000"/>
        <a:buFont typeface="Zapf Dingbats"/>
        <a:buChar char="❯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68275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09399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87388" indent="-230188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73C72"/>
        </a:buClr>
        <a:buFont typeface=".PingFang SC Regular"/>
        <a:buChar char="－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80" userDrawn="1">
          <p15:clr>
            <a:srgbClr val="F26B43"/>
          </p15:clr>
        </p15:guide>
        <p15:guide id="4" orient="horz" pos="660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8" orient="horz" pos="3132" userDrawn="1">
          <p15:clr>
            <a:srgbClr val="F26B43"/>
          </p15:clr>
        </p15:guide>
        <p15:guide id="9" pos="4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&quot; &quot;">
            <a:extLst>
              <a:ext uri="{FF2B5EF4-FFF2-40B4-BE49-F238E27FC236}">
                <a16:creationId xmlns:a16="http://schemas.microsoft.com/office/drawing/2014/main" id="{D9C75A97-2C6D-5548-9CE6-5FABA4E3BADF}"/>
              </a:ext>
            </a:extLst>
          </p:cNvPr>
          <p:cNvSpPr/>
          <p:nvPr userDrawn="1"/>
        </p:nvSpPr>
        <p:spPr>
          <a:xfrm>
            <a:off x="0" y="0"/>
            <a:ext cx="9143999" cy="705891"/>
          </a:xfrm>
          <a:prstGeom prst="rect">
            <a:avLst/>
          </a:prstGeom>
          <a:gradFill flip="none" rotWithShape="1">
            <a:gsLst>
              <a:gs pos="75000">
                <a:srgbClr val="073C72"/>
              </a:gs>
              <a:gs pos="0">
                <a:srgbClr val="073C72"/>
              </a:gs>
              <a:gs pos="100000">
                <a:srgbClr val="008D9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450342" cy="693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55077"/>
            <a:ext cx="7886700" cy="3577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2002" y="4804475"/>
            <a:ext cx="55039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3C6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Protocols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25973" y="4804475"/>
            <a:ext cx="119358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9/15/2021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4804475"/>
            <a:ext cx="62864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rgbClr val="003C6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C942E1D-94D0-4C55-B1DD-A28B122FA8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 descr="&quot; &quot;">
            <a:extLst>
              <a:ext uri="{FF2B5EF4-FFF2-40B4-BE49-F238E27FC236}">
                <a16:creationId xmlns:a16="http://schemas.microsoft.com/office/drawing/2014/main" id="{70064890-3E76-1843-BBB2-112D3E03584E}"/>
              </a:ext>
            </a:extLst>
          </p:cNvPr>
          <p:cNvCxnSpPr/>
          <p:nvPr userDrawn="1"/>
        </p:nvCxnSpPr>
        <p:spPr>
          <a:xfrm>
            <a:off x="8488236" y="4807155"/>
            <a:ext cx="0" cy="339025"/>
          </a:xfrm>
          <a:prstGeom prst="line">
            <a:avLst/>
          </a:prstGeom>
          <a:ln w="9525">
            <a:solidFill>
              <a:srgbClr val="0087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7321766" y="4825981"/>
            <a:ext cx="119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003C68"/>
                </a:solidFill>
              </a:rPr>
              <a:t>www.ctsu.org</a:t>
            </a:r>
          </a:p>
        </p:txBody>
      </p:sp>
    </p:spTree>
    <p:extLst>
      <p:ext uri="{BB962C8B-B14F-4D97-AF65-F5344CB8AC3E}">
        <p14:creationId xmlns:p14="http://schemas.microsoft.com/office/powerpoint/2010/main" val="160609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34950" indent="-17780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09399"/>
        </a:buClr>
        <a:buSzPct val="100000"/>
        <a:buFont typeface="Zapf Dingbats"/>
        <a:buChar char="❯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68275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09399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87388" indent="-230188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Clr>
          <a:srgbClr val="073C72"/>
        </a:buClr>
        <a:buFont typeface=".PingFang SC Regular"/>
        <a:buChar char="－"/>
        <a:tabLst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003C6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660">
          <p15:clr>
            <a:srgbClr val="F26B43"/>
          </p15:clr>
        </p15:guide>
        <p15:guide id="3" orient="horz" pos="1620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png"/><Relationship Id="rId5" Type="http://schemas.openxmlformats.org/officeDocument/2006/relationships/hyperlink" Target="https://www.ctsu.org/master/simplepage.aspx?ckey=SITE-PREFERENCE" TargetMode="External"/><Relationship Id="rId4" Type="http://schemas.openxmlformats.org/officeDocument/2006/relationships/hyperlink" Target="mailto:CTSURegPref@coccg.or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2.png"/><Relationship Id="rId4" Type="http://schemas.openxmlformats.org/officeDocument/2006/relationships/hyperlink" Target="mailto:CTSURegHelp@coccg.org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hyperlink" Target="mailto:CTSURegPref@coccg.org" TargetMode="Externa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mailto:CTSURegSetup@coccg.org" TargetMode="External"/><Relationship Id="rId5" Type="http://schemas.openxmlformats.org/officeDocument/2006/relationships/hyperlink" Target="mailto:CTSURegOffice@coccg.org" TargetMode="External"/><Relationship Id="rId4" Type="http://schemas.openxmlformats.org/officeDocument/2006/relationships/hyperlink" Target="mailto:CTSURegHelp@coccg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mailto:naftanis@coccg.org" TargetMode="External"/><Relationship Id="rId5" Type="http://schemas.openxmlformats.org/officeDocument/2006/relationships/hyperlink" Target="mailto:ahill@coccg.org" TargetMode="External"/><Relationship Id="rId4" Type="http://schemas.openxmlformats.org/officeDocument/2006/relationships/hyperlink" Target="mailto:rwilkin@coccg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2.png"/><Relationship Id="rId4" Type="http://schemas.openxmlformats.org/officeDocument/2006/relationships/hyperlink" Target="mailto:CTSURegSetup@coccg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CTSU Regulatory Office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150" y="4470400"/>
            <a:ext cx="1974850" cy="260350"/>
          </a:xfrm>
        </p:spPr>
        <p:txBody>
          <a:bodyPr/>
          <a:lstStyle/>
          <a:p>
            <a:r>
              <a:rPr lang="en-US" sz="900" dirty="0"/>
              <a:t>Version 2.0 February, 2023</a:t>
            </a:r>
          </a:p>
          <a:p>
            <a:endParaRPr lang="en-US" dirty="0"/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8373F520-5429-7253-E41A-BC82C69D2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50" y="416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59">
        <p:fade/>
      </p:transition>
    </mc:Choice>
    <mc:Fallback xmlns="">
      <p:transition spd="med" advTm="14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Regulatory Submission Portal – Uploads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20CC9-F057-81A3-5DA3-5B66F243E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8" b="1488"/>
          <a:stretch/>
        </p:blipFill>
        <p:spPr>
          <a:xfrm>
            <a:off x="1164430" y="837069"/>
            <a:ext cx="6977785" cy="37563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63CF1D-5D16-8CDA-6BD0-8B72990F7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367">
        <p:fade/>
      </p:transition>
    </mc:Choice>
    <mc:Fallback xmlns="">
      <p:transition spd="med" advTm="243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F66F0-3BEA-9FEE-E579-8EF4EC6D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Regulatory Submission Portal – Packet Tracking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99B9C-7202-53BF-73A3-DA259DBF6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3EEDE-7676-4170-9AB0-93B7FA2E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9637465-D17C-9DE9-3648-66679242EA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" t="10059" r="214" b="36095"/>
          <a:stretch/>
        </p:blipFill>
        <p:spPr bwMode="auto">
          <a:xfrm>
            <a:off x="155707" y="1300283"/>
            <a:ext cx="8832585" cy="289718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12172A-6580-63D1-1388-E66E85569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602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000">
        <p:fade/>
      </p:transition>
    </mc:Choice>
    <mc:Fallback xmlns="">
      <p:transition spd="med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3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CTSU asks that institutions allow </a:t>
            </a:r>
            <a:r>
              <a:rPr lang="en-US" altLang="en-US" u="sng" dirty="0"/>
              <a:t>1 business day</a:t>
            </a:r>
            <a:r>
              <a:rPr lang="en-US" altLang="en-US" dirty="0"/>
              <a:t> for non-urgent regulatory documents to be processed in the RSS</a:t>
            </a:r>
          </a:p>
          <a:p>
            <a:pPr marL="57150" indent="0">
              <a:buNone/>
            </a:pPr>
            <a:endParaRPr lang="en-US" altLang="en-US" dirty="0"/>
          </a:p>
          <a:p>
            <a:r>
              <a:rPr lang="en-US" altLang="en-US" dirty="0"/>
              <a:t>A regulatory submission is considered urgent if an institution has a patient to enroll within the next 3 days and their site registration status in the RSS is </a:t>
            </a:r>
            <a:r>
              <a:rPr lang="en-US" altLang="en-US" i="1" dirty="0"/>
              <a:t>Pending</a:t>
            </a:r>
          </a:p>
          <a:p>
            <a:pPr lvl="1"/>
            <a:r>
              <a:rPr lang="en-US" dirty="0"/>
              <a:t>Sites can note the urgency of a submission in Step 2 on the Regulatory Submission Portal</a:t>
            </a:r>
          </a:p>
          <a:p>
            <a:pPr marL="288925" lvl="1" indent="0">
              <a:buNone/>
            </a:pPr>
            <a:endParaRPr lang="en-US" dirty="0"/>
          </a:p>
          <a:p>
            <a:r>
              <a:rPr lang="en-US" dirty="0"/>
              <a:t>Sites may contact the Regulatory Office to upgrade a “Normal” submission to “Urgent” if a patient is identified for enrollment </a:t>
            </a:r>
          </a:p>
          <a:p>
            <a:pPr lvl="1"/>
            <a:endParaRPr lang="en-US" dirty="0"/>
          </a:p>
          <a:p>
            <a:pPr marL="288925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12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67092C-7CB2-37D1-376B-056E3A37C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902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1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578">
        <p:fade/>
      </p:transition>
    </mc:Choice>
    <mc:Fallback xmlns="">
      <p:transition spd="med" advTm="535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2002" y="2343630"/>
            <a:ext cx="6536567" cy="703831"/>
          </a:xfrm>
        </p:spPr>
        <p:txBody>
          <a:bodyPr/>
          <a:lstStyle/>
          <a:p>
            <a:r>
              <a:rPr lang="en-US" dirty="0"/>
              <a:t>Regulatory Collection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2002" y="4804475"/>
            <a:ext cx="1892598" cy="273844"/>
          </a:xfrm>
        </p:spPr>
        <p:txBody>
          <a:bodyPr/>
          <a:lstStyle/>
          <a:p>
            <a:r>
              <a:rPr lang="en-US" dirty="0"/>
              <a:t>Cancer Trials Support Unit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D4E975-B934-6325-5D37-22901534C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63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25">
        <p:fade/>
      </p:transition>
    </mc:Choice>
    <mc:Fallback xmlns="">
      <p:transition spd="med" advTm="13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NIH Single IRB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All US sites opening CIRB-reviewed studies on or after 03/01/2019 must utilize the NCI CIRB as their IRB of record</a:t>
            </a:r>
          </a:p>
          <a:p>
            <a:r>
              <a:rPr lang="en-US" dirty="0"/>
              <a:t>In order for a US site to participate on any NCI-funded clinical trial they must be active on the NCI CIRB roster </a:t>
            </a:r>
          </a:p>
          <a:p>
            <a:pPr lvl="1"/>
            <a:r>
              <a:rPr lang="en-US" dirty="0"/>
              <a:t>Use the CTSU’s Roster Update Management System (RUMS) to request roster changes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14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87F526-ED65-7230-2AA9-9D17775D4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00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2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556">
        <p:fade/>
      </p:transition>
    </mc:Choice>
    <mc:Fallback xmlns="">
      <p:transition spd="med" advTm="37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Regulatory Collection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8257"/>
            <a:ext cx="7886700" cy="2641894"/>
          </a:xfrm>
        </p:spPr>
        <p:txBody>
          <a:bodyPr/>
          <a:lstStyle/>
          <a:p>
            <a:r>
              <a:rPr lang="en-US" dirty="0"/>
              <a:t>The CTSU collects IRB approvals from both local IRBs and the NCI CIRB </a:t>
            </a:r>
          </a:p>
          <a:p>
            <a:pPr lvl="1"/>
            <a:r>
              <a:rPr lang="en-US" dirty="0"/>
              <a:t>Local IRB Approvals are submitted to the CTSU by the participating site via the Regulatory Submission Portal</a:t>
            </a:r>
          </a:p>
          <a:p>
            <a:pPr lvl="1"/>
            <a:r>
              <a:rPr lang="en-US" dirty="0"/>
              <a:t>CIRB Approvals are submitted to the CTSU by the NCI CIRB via a dedicated web-service between CIRB’s IRB Manager system and the CTSU’s RSS </a:t>
            </a:r>
          </a:p>
          <a:p>
            <a:r>
              <a:rPr lang="en-US" dirty="0"/>
              <a:t>Additional PSRs are submitted to the CTSU by the appropriate user via the Regulatory Submission Portal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15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B0B311-E737-2914-C35F-DDCA046EB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00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652">
        <p:fade/>
      </p:transition>
    </mc:Choice>
    <mc:Fallback xmlns="">
      <p:transition spd="med" advTm="50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IRB Approvals Collected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IRB approvals collected:</a:t>
            </a:r>
          </a:p>
          <a:p>
            <a:pPr lvl="1"/>
            <a:r>
              <a:rPr lang="en-US" altLang="en-US" dirty="0"/>
              <a:t>Initial</a:t>
            </a:r>
          </a:p>
          <a:p>
            <a:pPr lvl="1"/>
            <a:r>
              <a:rPr lang="en-US" altLang="en-US" dirty="0"/>
              <a:t>Amendment</a:t>
            </a:r>
          </a:p>
          <a:p>
            <a:pPr lvl="1"/>
            <a:r>
              <a:rPr lang="en-US" altLang="en-US" dirty="0"/>
              <a:t>Continuing Review</a:t>
            </a:r>
          </a:p>
          <a:p>
            <a:pPr lvl="1"/>
            <a:r>
              <a:rPr lang="en-US" altLang="en-US" dirty="0"/>
              <a:t>Addition of New Study Location</a:t>
            </a:r>
          </a:p>
          <a:p>
            <a:pPr lvl="1"/>
            <a:r>
              <a:rPr lang="en-US" altLang="en-US" dirty="0"/>
              <a:t>Principal Investigator Change</a:t>
            </a:r>
          </a:p>
          <a:p>
            <a:pPr lvl="1"/>
            <a:r>
              <a:rPr lang="en-US" altLang="en-US" dirty="0"/>
              <a:t>Closure</a:t>
            </a:r>
          </a:p>
          <a:p>
            <a:pPr lvl="1"/>
            <a:r>
              <a:rPr lang="en-US" altLang="en-US" dirty="0"/>
              <a:t>IRB Transfer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16</a:t>
            </a:fld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3A757B-7826-DB39-738E-B8C78F2A2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252" y="165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6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610">
        <p:fade/>
      </p:transition>
    </mc:Choice>
    <mc:Fallback xmlns="">
      <p:transition spd="med" advTm="17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IRB Approval Data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055077"/>
            <a:ext cx="4583833" cy="3577646"/>
          </a:xfrm>
        </p:spPr>
        <p:txBody>
          <a:bodyPr/>
          <a:lstStyle/>
          <a:p>
            <a:r>
              <a:rPr lang="en-US" dirty="0"/>
              <a:t>IRB approval documentation must include:</a:t>
            </a:r>
          </a:p>
          <a:p>
            <a:pPr lvl="1"/>
            <a:r>
              <a:rPr lang="en-US" dirty="0"/>
              <a:t>Protocol Number and Title</a:t>
            </a:r>
          </a:p>
          <a:p>
            <a:pPr lvl="1"/>
            <a:r>
              <a:rPr lang="en-US" dirty="0"/>
              <a:t>Protocol Version Date</a:t>
            </a:r>
          </a:p>
          <a:p>
            <a:pPr lvl="1"/>
            <a:r>
              <a:rPr lang="en-US" dirty="0"/>
              <a:t>PI</a:t>
            </a:r>
          </a:p>
          <a:p>
            <a:pPr lvl="1"/>
            <a:r>
              <a:rPr lang="en-US" dirty="0"/>
              <a:t>Approval Type </a:t>
            </a:r>
          </a:p>
          <a:p>
            <a:pPr lvl="1"/>
            <a:r>
              <a:rPr lang="en-US" dirty="0"/>
              <a:t>Review Type (full board or expedited)</a:t>
            </a:r>
          </a:p>
          <a:p>
            <a:pPr lvl="1"/>
            <a:r>
              <a:rPr lang="en-US" dirty="0"/>
              <a:t>Approval Period </a:t>
            </a:r>
          </a:p>
          <a:p>
            <a:pPr lvl="1"/>
            <a:r>
              <a:rPr lang="en-US" dirty="0"/>
              <a:t>IRB Number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17</a:t>
            </a:fld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159B58-D2CB-1DFA-1410-E111098DB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950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462">
        <p:fade/>
      </p:transition>
    </mc:Choice>
    <mc:Fallback xmlns="">
      <p:transition spd="med" advTm="38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4A20-C4B9-B0E0-94B3-395FC2363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450342" cy="693279"/>
          </a:xfrm>
        </p:spPr>
        <p:txBody>
          <a:bodyPr anchor="ctr">
            <a:normAutofit/>
          </a:bodyPr>
          <a:lstStyle/>
          <a:p>
            <a:r>
              <a:rPr lang="en-US" dirty="0"/>
              <a:t>CIRB 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0D09A-0475-0A0D-152C-53F0C19A3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959" y="891755"/>
            <a:ext cx="4166892" cy="371424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Sites participating in a study via the NCI CIRB must have CIRB site preference data established for their CIRB Signatory site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CTSU is responsible for maintaining CIRB site preference data on the CTSU website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Sites are encouraged to utilize the </a:t>
            </a:r>
            <a:r>
              <a:rPr lang="en-US" sz="1500" dirty="0">
                <a:hlinkClick r:id="rId4"/>
              </a:rPr>
              <a:t>CTSURegPref@coccg.org</a:t>
            </a:r>
            <a:r>
              <a:rPr lang="en-US" sz="1500" dirty="0"/>
              <a:t> email address for all CIRB site preference inquiries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Additional information about Site Preference settings </a:t>
            </a:r>
            <a:r>
              <a:rPr lang="en-US" sz="1500"/>
              <a:t>is available on the </a:t>
            </a:r>
            <a:r>
              <a:rPr lang="en-US" sz="1500" dirty="0"/>
              <a:t>CTSU </a:t>
            </a:r>
            <a:r>
              <a:rPr lang="en-US" sz="1500"/>
              <a:t>members website:</a:t>
            </a:r>
            <a:endParaRPr lang="en-US" sz="1500" dirty="0"/>
          </a:p>
          <a:p>
            <a:pPr lvl="1">
              <a:lnSpc>
                <a:spcPct val="90000"/>
              </a:lnSpc>
            </a:pPr>
            <a:r>
              <a:rPr lang="en-US" sz="1500" u="sng" dirty="0">
                <a:effectLst/>
                <a:hlinkClick r:id="rId5"/>
              </a:rPr>
              <a:t>https://www.ctsu.org/master/simplepage.aspx?ckey=SITE-PREFERENCE</a:t>
            </a:r>
            <a:endParaRPr lang="en-US" sz="1500" dirty="0">
              <a:effectLst/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BC59FD8-B4D2-89F8-1690-DCEC41BC4D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" t="52886" r="25641" b="6695"/>
          <a:stretch/>
        </p:blipFill>
        <p:spPr bwMode="auto">
          <a:xfrm>
            <a:off x="4629150" y="2109639"/>
            <a:ext cx="3886200" cy="11496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A6E37-DB35-F06E-2468-45922C9E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002" y="4804475"/>
            <a:ext cx="550397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Cancer Trials Support Unit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07DD6-1171-D497-AE54-76C46304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5350" y="4804475"/>
            <a:ext cx="628649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942E1D-94D0-4C55-B1DD-A28B122FA8E2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6B9E1B-786F-63C6-DC27-BF3E1870C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59" y="1829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445">
        <p:fade/>
      </p:transition>
    </mc:Choice>
    <mc:Fallback xmlns="">
      <p:transition spd="med" advTm="49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Additional PSRs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 the RSS, the CTSU tracks a multitude of regulatory requirements ranging from, but not limited to:</a:t>
            </a:r>
          </a:p>
          <a:p>
            <a:pPr lvl="1"/>
            <a:r>
              <a:rPr lang="en-US" altLang="en-US" dirty="0"/>
              <a:t>Informed Consent Forms</a:t>
            </a:r>
          </a:p>
          <a:p>
            <a:pPr lvl="1"/>
            <a:r>
              <a:rPr lang="en-US" altLang="en-US" dirty="0"/>
              <a:t>Radiation or imaging credentialing</a:t>
            </a:r>
          </a:p>
          <a:p>
            <a:pPr lvl="1"/>
            <a:r>
              <a:rPr lang="en-US" altLang="en-US" dirty="0"/>
              <a:t>Surgeon credentialing</a:t>
            </a:r>
          </a:p>
          <a:p>
            <a:pPr lvl="1"/>
            <a:r>
              <a:rPr lang="en-US" altLang="en-US" dirty="0"/>
              <a:t>Protocol-specific training</a:t>
            </a:r>
          </a:p>
          <a:p>
            <a:pPr lvl="1"/>
            <a:r>
              <a:rPr lang="en-US" altLang="en-US" dirty="0"/>
              <a:t>Delegation of Tasks Log (DTL)</a:t>
            </a:r>
          </a:p>
          <a:p>
            <a:pPr lvl="1"/>
            <a:r>
              <a:rPr lang="en-US" altLang="en-US" dirty="0"/>
              <a:t>International site requirements</a:t>
            </a:r>
          </a:p>
          <a:p>
            <a:pPr lvl="1"/>
            <a:r>
              <a:rPr lang="en-US" altLang="en-US" dirty="0"/>
              <a:t>And many more!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55366C-8337-1979-8FB0-2366F1BE0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1534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000">
        <p:fade/>
      </p:transition>
    </mc:Choice>
    <mc:Fallback xmlns="">
      <p:transition spd="med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Coalition of Cancer Cooperative Groups in Philadelphia, PA</a:t>
            </a:r>
          </a:p>
          <a:p>
            <a:pPr marL="57150" indent="0">
              <a:buNone/>
            </a:pPr>
            <a:endParaRPr lang="en-US" dirty="0"/>
          </a:p>
          <a:p>
            <a:r>
              <a:rPr lang="en-US" dirty="0"/>
              <a:t>Centralized repository for the regulatory                                 documents for NCI-supported cancer clinical trials</a:t>
            </a:r>
          </a:p>
          <a:p>
            <a:pPr marL="57150" indent="0">
              <a:buNone/>
            </a:pPr>
            <a:endParaRPr lang="en-US" dirty="0"/>
          </a:p>
          <a:p>
            <a:r>
              <a:rPr lang="en-US" dirty="0"/>
              <a:t>Streamlines and comprehensive approach to                                                collecting and maintaining documentation                                  essential to the management of clinical trials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94" y="1796085"/>
            <a:ext cx="2756852" cy="176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A80C712B-07FE-7330-885C-F585509F0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254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73">
        <p:fade/>
      </p:transition>
    </mc:Choice>
    <mc:Fallback xmlns="">
      <p:transition spd="med" advTm="31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Submission Inquiries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4546730" cy="3577646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Site Follow-Up</a:t>
            </a:r>
          </a:p>
          <a:p>
            <a:pPr lvl="1">
              <a:defRPr/>
            </a:pPr>
            <a:r>
              <a:rPr lang="en-US" altLang="en-US" dirty="0"/>
              <a:t>If the CTSU has any issues or questions regarding the submission, the CTSU contacts the submitter directly via an email from the RSS or a phone call</a:t>
            </a:r>
          </a:p>
          <a:p>
            <a:pPr lvl="1">
              <a:defRPr/>
            </a:pPr>
            <a:r>
              <a:rPr lang="en-US" altLang="en-US" dirty="0"/>
              <a:t>Institutions can respond to CTSU inquiries via the Regulatory Submission Portal. Information provided on the phone will still need to be confirmed via a Portal response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A2A62B-B380-9507-8088-377CB5D83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00" y="190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73">
        <p:fade/>
      </p:transition>
    </mc:Choice>
    <mc:Fallback xmlns="">
      <p:transition spd="med" advTm="26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Site Registration Records (1)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99748" y="1203170"/>
            <a:ext cx="8092362" cy="315130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Assignment of site registration status uses the extensive data in the RSS to make a determination of whether a site has fulfilled all regulatory criteria:</a:t>
            </a:r>
          </a:p>
          <a:p>
            <a:pPr lvl="1">
              <a:spcAft>
                <a:spcPts val="0"/>
              </a:spcAft>
            </a:pPr>
            <a:r>
              <a:rPr lang="en-US" dirty="0"/>
              <a:t>An active </a:t>
            </a:r>
            <a:r>
              <a:rPr lang="en-US" dirty="0" err="1"/>
              <a:t>Federalwide</a:t>
            </a:r>
            <a:r>
              <a:rPr lang="en-US" dirty="0"/>
              <a:t> Assurance (FWA) Number</a:t>
            </a:r>
          </a:p>
          <a:p>
            <a:pPr lvl="1">
              <a:spcAft>
                <a:spcPts val="0"/>
              </a:spcAft>
            </a:pPr>
            <a:r>
              <a:rPr lang="en-US" dirty="0"/>
              <a:t>An active roster affiliation with the Lead Network or a Participating Organization (PO) and the CIRB (for US sites only)</a:t>
            </a:r>
          </a:p>
          <a:p>
            <a:pPr lvl="1">
              <a:spcAft>
                <a:spcPts val="0"/>
              </a:spcAft>
            </a:pPr>
            <a:r>
              <a:rPr lang="en-US" dirty="0"/>
              <a:t>A valid IRB approval</a:t>
            </a:r>
          </a:p>
          <a:p>
            <a:pPr lvl="1">
              <a:spcAft>
                <a:spcPts val="0"/>
              </a:spcAft>
            </a:pPr>
            <a:r>
              <a:rPr lang="en-US" dirty="0"/>
              <a:t>Compliance with all PSRs</a:t>
            </a:r>
          </a:p>
          <a:p>
            <a:pPr lvl="1">
              <a:spcAft>
                <a:spcPts val="0"/>
              </a:spcAft>
            </a:pPr>
            <a:r>
              <a:rPr lang="en-US" dirty="0"/>
              <a:t>The Site-Protocol PI on the IRB Approval has met all PI validations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6AAB07-2E27-2BBA-35CC-DB8C683CB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602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779">
        <p:fade/>
      </p:transition>
    </mc:Choice>
    <mc:Fallback xmlns="">
      <p:transition spd="med" advTm="737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Site Registration Records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Site Registration Statuses: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Pending</a:t>
            </a:r>
            <a:r>
              <a:rPr lang="en-US" dirty="0"/>
              <a:t> – Site has not fulfilled all study requirements or PI does not meet all validations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Approved </a:t>
            </a:r>
            <a:r>
              <a:rPr lang="en-US" dirty="0"/>
              <a:t>– Site has fulfilled all study requirements and may enroll patients</a:t>
            </a:r>
            <a:endParaRPr lang="en-US" b="1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Disapproved </a:t>
            </a:r>
            <a:r>
              <a:rPr lang="en-US" dirty="0"/>
              <a:t>– Site is not eligible to participate in the study </a:t>
            </a:r>
            <a:endParaRPr lang="en-US" b="1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Closed </a:t>
            </a:r>
            <a:r>
              <a:rPr lang="en-US" dirty="0"/>
              <a:t>– Protocol is no longer open to new patient accrual</a:t>
            </a:r>
            <a:endParaRPr lang="en-US" b="1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Withdrawn </a:t>
            </a:r>
            <a:r>
              <a:rPr lang="en-US" dirty="0"/>
              <a:t>– Site has ended their participation in the study</a:t>
            </a:r>
            <a:endParaRPr lang="en-US" b="1" dirty="0"/>
          </a:p>
          <a:p>
            <a:r>
              <a:rPr lang="en-US" dirty="0"/>
              <a:t>At the time of enrollment, OPEN can utilize the status of certain regulatory requirements in the RSS as well as person or institution credentialing to collect additional information for a site’s patient enrollment(s)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22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F00456-0514-7F47-CA72-9F6FE0A64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552">
        <p:fade/>
      </p:transition>
    </mc:Choice>
    <mc:Fallback xmlns="">
      <p:transition spd="med" advTm="40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Site-Protocol PI Validations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status with CTEP;</a:t>
            </a:r>
          </a:p>
          <a:p>
            <a:r>
              <a:rPr lang="en-US" dirty="0"/>
              <a:t>Registration type of Investigator (IVR) or Non-physician Investigator (NPIVR), as allowed per protocol:</a:t>
            </a:r>
          </a:p>
          <a:p>
            <a:r>
              <a:rPr lang="en-US" dirty="0"/>
              <a:t>IRB number on the IRB approval listed in the PI’s Registration and Credential Repository (RCR) profile;</a:t>
            </a:r>
          </a:p>
          <a:p>
            <a:r>
              <a:rPr lang="en-US" dirty="0"/>
              <a:t>Active status on a participating roster of the site on the IRB approval; and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Practice site on the IRB approval listed on the PI’s RCR profile. </a:t>
            </a:r>
            <a:endParaRPr lang="en-US" dirty="0">
              <a:solidFill>
                <a:srgbClr val="FF0000"/>
              </a:solidFill>
            </a:endParaRP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AD2ABE-E24D-DD91-709F-914831BAA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50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371">
        <p:fade/>
      </p:transition>
    </mc:Choice>
    <mc:Fallback xmlns="">
      <p:transition spd="med" advTm="67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1E7E-DDDE-ABFE-A273-BD6ADF417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CTSU Website – Site Registration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3159B-5176-38CC-61E4-CED905A79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AB0F8-3E16-1DB8-4DDC-11394A89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6FC1B90-3251-1556-0944-026B100A0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" t="17160" r="321" b="17752"/>
          <a:stretch/>
        </p:blipFill>
        <p:spPr bwMode="auto">
          <a:xfrm>
            <a:off x="496198" y="1127051"/>
            <a:ext cx="8119107" cy="2877879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BD0E10-475E-7828-D28A-AD4B48996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98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166">
        <p:fade/>
      </p:transition>
    </mc:Choice>
    <mc:Fallback xmlns="">
      <p:transition spd="med" advTm="341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E567-EDFB-ED16-0C77-E9D38CBA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CTSU Website – Protocol Specific Requirements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E9441-17BD-7E48-6AAF-7F345472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B7A2B-B57F-DDF7-AB20-27BD49AD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39840D-7966-5F95-A59C-6378E814A3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94" r="1328" b="4038"/>
          <a:stretch/>
        </p:blipFill>
        <p:spPr>
          <a:xfrm>
            <a:off x="378618" y="1126599"/>
            <a:ext cx="8451056" cy="3101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8976D7-BFD8-D3A7-CC38-4B47C4200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00" y="1503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54">
        <p:fade/>
      </p:transition>
    </mc:Choice>
    <mc:Fallback xmlns="">
      <p:transition spd="med" advTm="16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CTSU Forms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199" y="1787140"/>
            <a:ext cx="3886200" cy="2018748"/>
          </a:xfrm>
        </p:spPr>
        <p:txBody>
          <a:bodyPr/>
          <a:lstStyle/>
          <a:p>
            <a:pPr lvl="1"/>
            <a:r>
              <a:rPr lang="en-US" dirty="0"/>
              <a:t>CTSU IRB Certification Form</a:t>
            </a:r>
          </a:p>
          <a:p>
            <a:pPr lvl="1"/>
            <a:r>
              <a:rPr lang="en-US" dirty="0"/>
              <a:t>CTSU Site Addition Form</a:t>
            </a:r>
          </a:p>
          <a:p>
            <a:pPr lvl="1"/>
            <a:r>
              <a:rPr lang="en-US" dirty="0"/>
              <a:t>Optional Form 1 – Withdrawal from Protocol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14850" y="1787140"/>
            <a:ext cx="3886200" cy="2018748"/>
          </a:xfrm>
        </p:spPr>
        <p:txBody>
          <a:bodyPr/>
          <a:lstStyle/>
          <a:p>
            <a:pPr lvl="1"/>
            <a:r>
              <a:rPr lang="en-US" dirty="0"/>
              <a:t>CTSU Patient Enrollment Transmittal Form</a:t>
            </a:r>
          </a:p>
          <a:p>
            <a:pPr lvl="1"/>
            <a:r>
              <a:rPr lang="en-US" dirty="0"/>
              <a:t>CTSU Patient Transfer Form</a:t>
            </a:r>
          </a:p>
          <a:p>
            <a:pPr lvl="1"/>
            <a:r>
              <a:rPr lang="en-US" dirty="0"/>
              <a:t>CTSU Request for Clinical Brochure Form</a:t>
            </a:r>
          </a:p>
          <a:p>
            <a:pPr lvl="1"/>
            <a:r>
              <a:rPr lang="en-US" dirty="0"/>
              <a:t>CTSU Supply Request Form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571500" y="865478"/>
            <a:ext cx="7886700" cy="866646"/>
          </a:xfrm>
        </p:spPr>
        <p:txBody>
          <a:bodyPr/>
          <a:lstStyle/>
          <a:p>
            <a:r>
              <a:rPr lang="en-US" dirty="0"/>
              <a:t>The below CTSU Forms are available on the CTSU website on the Resources tab under CTSU Operation Information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525A81-613D-1D33-72B1-D68D5102A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50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768">
        <p:fade/>
      </p:transition>
    </mc:Choice>
    <mc:Fallback xmlns="">
      <p:transition spd="med" advTm="20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CRISP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74650" y="740116"/>
            <a:ext cx="4939030" cy="4060483"/>
          </a:xfrm>
        </p:spPr>
        <p:txBody>
          <a:bodyPr/>
          <a:lstStyle/>
          <a:p>
            <a:r>
              <a:rPr lang="en-US" dirty="0"/>
              <a:t>Individuals interested in receiving automated notification of regulatory changes in the RSS manage subscriptions in the CTSU Report and Information Subscription Portal (CRISP)</a:t>
            </a:r>
          </a:p>
          <a:p>
            <a:r>
              <a:rPr lang="en-US" dirty="0"/>
              <a:t>Regulatory subscriptions can be utilized by site and LPO users and include, but are not limited to:</a:t>
            </a:r>
          </a:p>
          <a:p>
            <a:pPr lvl="1">
              <a:spcAft>
                <a:spcPts val="0"/>
              </a:spcAft>
            </a:pPr>
            <a:r>
              <a:rPr lang="en-US" dirty="0"/>
              <a:t>IRB Approval Expiring in 30 days</a:t>
            </a:r>
          </a:p>
          <a:p>
            <a:pPr lvl="1">
              <a:spcAft>
                <a:spcPts val="0"/>
              </a:spcAft>
            </a:pPr>
            <a:r>
              <a:rPr lang="en-US" dirty="0"/>
              <a:t>Site Registration Status Changes</a:t>
            </a:r>
          </a:p>
          <a:p>
            <a:pPr lvl="1">
              <a:spcAft>
                <a:spcPts val="0"/>
              </a:spcAft>
            </a:pPr>
            <a:r>
              <a:rPr lang="en-US" dirty="0"/>
              <a:t>Site Registration Approval or Change to Registration Status on Selected Protocols</a:t>
            </a:r>
          </a:p>
          <a:p>
            <a:pPr lvl="1">
              <a:spcAft>
                <a:spcPts val="0"/>
              </a:spcAft>
            </a:pPr>
            <a:r>
              <a:rPr lang="en-US" dirty="0"/>
              <a:t>Packets Received by Protocol</a:t>
            </a:r>
          </a:p>
          <a:p>
            <a:pPr lvl="1">
              <a:spcAft>
                <a:spcPts val="0"/>
              </a:spcAft>
            </a:pPr>
            <a:r>
              <a:rPr lang="en-US" dirty="0"/>
              <a:t>Packets in an LPO Inquiry Status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0A09F4-711F-83BE-7D2D-1FBA52095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1397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44">
        <p:fade/>
      </p:transition>
    </mc:Choice>
    <mc:Fallback xmlns="">
      <p:transition spd="med" advTm="30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2002" y="611919"/>
            <a:ext cx="6306633" cy="835881"/>
          </a:xfrm>
        </p:spPr>
        <p:txBody>
          <a:bodyPr>
            <a:normAutofit/>
          </a:bodyPr>
          <a:lstStyle/>
          <a:p>
            <a:r>
              <a:rPr lang="en-US" sz="3200" dirty="0"/>
              <a:t>Regulatory Help Desk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2002" y="1645920"/>
            <a:ext cx="7886700" cy="3114040"/>
          </a:xfrm>
        </p:spPr>
        <p:txBody>
          <a:bodyPr/>
          <a:lstStyle/>
          <a:p>
            <a:pPr algn="ctr">
              <a:defRPr/>
            </a:pPr>
            <a:r>
              <a:rPr lang="en-US" altLang="en-US" b="1" dirty="0"/>
              <a:t>1-866-651-CTSU (2878)</a:t>
            </a:r>
          </a:p>
          <a:p>
            <a:pPr algn="ctr">
              <a:defRPr/>
            </a:pPr>
            <a:r>
              <a:rPr lang="en-US" altLang="en-US" b="1" dirty="0">
                <a:hlinkClick r:id="rId4"/>
              </a:rPr>
              <a:t>CTSURegHelp@coccg.org</a:t>
            </a:r>
            <a:r>
              <a:rPr lang="en-US" altLang="en-US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1600" dirty="0"/>
              <a:t>Provides clinical sites and LPO staff the opportunity to speak with CTSU Regulatory Office staff members during business hours to discuss any questions or concerns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1600" dirty="0"/>
              <a:t>Assist sites expedite patient enrollments, referred to as </a:t>
            </a:r>
            <a:r>
              <a:rPr lang="en-US" altLang="en-US" sz="1600" b="1" dirty="0"/>
              <a:t>Time of Needs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en-US" sz="1600" dirty="0"/>
              <a:t>Regulatory Help Desk staffed 9:00 AM ET to 6:00 PM ET Monday to Friday, except major holidays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28</a:t>
            </a:fld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D96B29-3952-D336-67A2-F6BD6BEA6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57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3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767">
        <p:fade/>
      </p:transition>
    </mc:Choice>
    <mc:Fallback xmlns="">
      <p:transition spd="med" advTm="21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2002" y="611919"/>
            <a:ext cx="6306633" cy="835881"/>
          </a:xfrm>
        </p:spPr>
        <p:txBody>
          <a:bodyPr>
            <a:normAutofit/>
          </a:bodyPr>
          <a:lstStyle/>
          <a:p>
            <a:r>
              <a:rPr lang="en-US" sz="3200" dirty="0"/>
              <a:t>Regulatory Help Desk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2002" y="1645920"/>
            <a:ext cx="7886700" cy="3114040"/>
          </a:xfrm>
        </p:spPr>
        <p:txBody>
          <a:bodyPr/>
          <a:lstStyle/>
          <a:p>
            <a:pPr algn="ctr">
              <a:defRPr/>
            </a:pPr>
            <a:r>
              <a:rPr lang="en-US" altLang="en-US" b="1" dirty="0"/>
              <a:t>Continued…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Email for Site Questions: </a:t>
            </a:r>
            <a:r>
              <a:rPr lang="en-US" altLang="en-US" sz="1600" dirty="0">
                <a:hlinkClick r:id="rId4"/>
              </a:rPr>
              <a:t>CTSURegHelp@coccg.org</a:t>
            </a:r>
            <a:r>
              <a:rPr lang="en-US" alt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Email for CTEP, DCP, LPO, and other CTSU Stakeholder Questions: </a:t>
            </a:r>
            <a:r>
              <a:rPr lang="en-US" altLang="en-US" sz="1600" dirty="0">
                <a:hlinkClick r:id="rId5"/>
              </a:rPr>
              <a:t>CTSURegOffice@coccg.org</a:t>
            </a:r>
            <a:r>
              <a:rPr lang="en-US" altLang="en-US" sz="1600" dirty="0"/>
              <a:t> </a:t>
            </a:r>
            <a:endParaRPr lang="en-US" altLang="en-US" sz="16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Email for Protocol Setup Correspondence: </a:t>
            </a:r>
            <a:r>
              <a:rPr lang="en-US" altLang="en-US" sz="1600" dirty="0">
                <a:hlinkClick r:id="rId6"/>
              </a:rPr>
              <a:t>CTSURegSetup@coccg.org</a:t>
            </a:r>
            <a:r>
              <a:rPr lang="en-US" alt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1600" dirty="0"/>
              <a:t>Email for CIRB Signatory Institutions to establish NCI CIRB Site Preferences: </a:t>
            </a:r>
            <a:r>
              <a:rPr lang="en-US" altLang="en-US" sz="1600" dirty="0">
                <a:hlinkClick r:id="rId7"/>
              </a:rPr>
              <a:t>CTSURegPref@coccg.org</a:t>
            </a:r>
            <a:r>
              <a:rPr lang="en-US" altLang="en-US" sz="1600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2002" y="4804475"/>
            <a:ext cx="1892598" cy="273844"/>
          </a:xfrm>
        </p:spPr>
        <p:txBody>
          <a:bodyPr/>
          <a:lstStyle/>
          <a:p>
            <a:r>
              <a:rPr lang="en-US" dirty="0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29</a:t>
            </a:fld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CF20D9-9F2A-53DC-21C6-0236D0BEF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50" y="88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45">
        <p:fade/>
      </p:transition>
    </mc:Choice>
    <mc:Fallback xmlns="">
      <p:transition spd="med" advTm="34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2002" y="2013994"/>
            <a:ext cx="6536567" cy="872929"/>
          </a:xfrm>
        </p:spPr>
        <p:txBody>
          <a:bodyPr/>
          <a:lstStyle/>
          <a:p>
            <a:r>
              <a:rPr lang="en-US" dirty="0"/>
              <a:t>Protocol Setup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2002" y="4804475"/>
            <a:ext cx="1892598" cy="273844"/>
          </a:xfrm>
        </p:spPr>
        <p:txBody>
          <a:bodyPr/>
          <a:lstStyle/>
          <a:p>
            <a:r>
              <a:rPr lang="en-US" dirty="0"/>
              <a:t>Cancer Trials Support Unit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D69B25-506D-A44C-6F26-1DB58503E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" y="63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9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79">
        <p:fade/>
      </p:transition>
    </mc:Choice>
    <mc:Fallback xmlns="">
      <p:transition spd="med" advTm="4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3561" y="1755647"/>
            <a:ext cx="2176194" cy="1655065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24565" y="939800"/>
            <a:ext cx="5491976" cy="3692923"/>
          </a:xfrm>
        </p:spPr>
        <p:txBody>
          <a:bodyPr/>
          <a:lstStyle/>
          <a:p>
            <a:pPr algn="ctr"/>
            <a:r>
              <a:rPr lang="en-US" altLang="en-US" sz="2400" dirty="0"/>
              <a:t>Questions?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sz="1800" dirty="0"/>
              <a:t>Contact information</a:t>
            </a:r>
          </a:p>
          <a:p>
            <a:pPr>
              <a:spcAft>
                <a:spcPts val="0"/>
              </a:spcAft>
            </a:pPr>
            <a:r>
              <a:rPr lang="fr-FR" dirty="0"/>
              <a:t>	</a:t>
            </a:r>
            <a:r>
              <a:rPr lang="fr-FR" sz="1400" dirty="0"/>
              <a:t>Ryan Wilkins</a:t>
            </a:r>
          </a:p>
          <a:p>
            <a:pPr>
              <a:spcAft>
                <a:spcPts val="0"/>
              </a:spcAft>
            </a:pPr>
            <a:r>
              <a:rPr lang="fr-FR" sz="1400" dirty="0"/>
              <a:t>		215-789-3651</a:t>
            </a:r>
          </a:p>
          <a:p>
            <a:pPr>
              <a:spcAft>
                <a:spcPts val="0"/>
              </a:spcAft>
            </a:pPr>
            <a:r>
              <a:rPr lang="fr-FR" sz="1400" dirty="0"/>
              <a:t>		</a:t>
            </a:r>
            <a:r>
              <a:rPr lang="fr-FR" sz="1400" dirty="0">
                <a:hlinkClick r:id="rId4"/>
              </a:rPr>
              <a:t>rwilkin@coccg.org</a:t>
            </a:r>
            <a:r>
              <a:rPr lang="fr-FR" sz="1400" dirty="0"/>
              <a:t> </a:t>
            </a:r>
          </a:p>
          <a:p>
            <a:pPr>
              <a:spcAft>
                <a:spcPts val="0"/>
              </a:spcAft>
            </a:pPr>
            <a:r>
              <a:rPr lang="fr-FR" sz="1400" dirty="0"/>
              <a:t>	Amanda Hill</a:t>
            </a:r>
          </a:p>
          <a:p>
            <a:pPr>
              <a:spcAft>
                <a:spcPts val="0"/>
              </a:spcAft>
            </a:pPr>
            <a:r>
              <a:rPr lang="fr-FR" sz="1400" dirty="0"/>
              <a:t>		215-789-7030</a:t>
            </a:r>
          </a:p>
          <a:p>
            <a:pPr>
              <a:spcAft>
                <a:spcPts val="0"/>
              </a:spcAft>
            </a:pPr>
            <a:r>
              <a:rPr lang="fr-FR" sz="1400" dirty="0"/>
              <a:t>		</a:t>
            </a:r>
            <a:r>
              <a:rPr lang="fr-FR" sz="1400" dirty="0">
                <a:hlinkClick r:id="rId5"/>
              </a:rPr>
              <a:t>ahill@coccg.org</a:t>
            </a:r>
            <a:r>
              <a:rPr lang="fr-FR" sz="1400" dirty="0"/>
              <a:t>  </a:t>
            </a:r>
          </a:p>
          <a:p>
            <a:pPr>
              <a:spcAft>
                <a:spcPts val="0"/>
              </a:spcAft>
            </a:pPr>
            <a:r>
              <a:rPr lang="fr-FR" sz="1400" dirty="0"/>
              <a:t>	Natalie Aftanis</a:t>
            </a:r>
          </a:p>
          <a:p>
            <a:pPr>
              <a:spcAft>
                <a:spcPts val="0"/>
              </a:spcAft>
            </a:pPr>
            <a:r>
              <a:rPr lang="fr-FR" sz="1400" dirty="0"/>
              <a:t>		215-789-7033</a:t>
            </a:r>
          </a:p>
          <a:p>
            <a:pPr>
              <a:spcAft>
                <a:spcPts val="0"/>
              </a:spcAft>
            </a:pPr>
            <a:r>
              <a:rPr lang="fr-FR" sz="1400" dirty="0"/>
              <a:t>		</a:t>
            </a:r>
            <a:r>
              <a:rPr lang="fr-FR" sz="1400" dirty="0">
                <a:hlinkClick r:id="rId6"/>
              </a:rPr>
              <a:t>naftanis@coccg.org</a:t>
            </a:r>
            <a:r>
              <a:rPr lang="fr-FR" sz="1400" dirty="0"/>
              <a:t> 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2002" y="4804475"/>
            <a:ext cx="1892598" cy="273844"/>
          </a:xfrm>
        </p:spPr>
        <p:txBody>
          <a:bodyPr/>
          <a:lstStyle/>
          <a:p>
            <a:r>
              <a:rPr lang="en-US" sz="900" dirty="0"/>
              <a:t>Cancer Trials Support Unit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B42C32-A3CC-46CF-040C-56CF88F83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0" y="82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8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37">
        <p:fade/>
      </p:transition>
    </mc:Choice>
    <mc:Fallback xmlns="">
      <p:transition spd="med" advTm="12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 Protocol Organizations (LPOs)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04328" y="828171"/>
            <a:ext cx="2420762" cy="628649"/>
          </a:xfrm>
        </p:spPr>
        <p:txBody>
          <a:bodyPr/>
          <a:lstStyle/>
          <a:p>
            <a:r>
              <a:rPr lang="en-US" dirty="0"/>
              <a:t>National Clinical Trials Network (NCTN)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3637" y="1760524"/>
            <a:ext cx="2228461" cy="2718170"/>
          </a:xfrm>
        </p:spPr>
        <p:txBody>
          <a:bodyPr/>
          <a:lstStyle/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Alliance 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CCTG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COG (Pediatric)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ECOG-ACRIN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NRG Oncology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SWOG 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4"/>
          </p:nvPr>
        </p:nvSpPr>
        <p:spPr>
          <a:xfrm>
            <a:off x="3251354" y="888471"/>
            <a:ext cx="2643674" cy="628649"/>
          </a:xfrm>
        </p:spPr>
        <p:txBody>
          <a:bodyPr/>
          <a:lstStyle/>
          <a:p>
            <a:r>
              <a:rPr lang="en-US" sz="1200" dirty="0"/>
              <a:t>Experimental Therapeutics Clinical Trials Network (ETCTN)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5"/>
          </p:nvPr>
        </p:nvSpPr>
        <p:spPr>
          <a:xfrm>
            <a:off x="3300997" y="1760524"/>
            <a:ext cx="2095119" cy="1549437"/>
          </a:xfrm>
        </p:spPr>
        <p:txBody>
          <a:bodyPr/>
          <a:lstStyle/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Lead Academic Organizations (LAO)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NCI Early Drug Development Opportunity Program (EDDOP)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7"/>
          </p:nvPr>
        </p:nvSpPr>
        <p:spPr>
          <a:xfrm>
            <a:off x="6321292" y="888470"/>
            <a:ext cx="2027947" cy="628649"/>
          </a:xfrm>
        </p:spPr>
        <p:txBody>
          <a:bodyPr/>
          <a:lstStyle/>
          <a:p>
            <a:r>
              <a:rPr lang="en-US" dirty="0"/>
              <a:t>Other Networks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8"/>
          </p:nvPr>
        </p:nvSpPr>
        <p:spPr>
          <a:xfrm>
            <a:off x="6321292" y="1760524"/>
            <a:ext cx="2095119" cy="1549437"/>
          </a:xfrm>
        </p:spPr>
        <p:txBody>
          <a:bodyPr/>
          <a:lstStyle/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Cancer Center Research Bases (CCRBs)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PBTC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Wake Forest</a:t>
            </a:r>
          </a:p>
          <a:p>
            <a:pPr marL="342900" indent="-285750">
              <a:buFont typeface="Arial" panose="020B0604020202020204" pitchFamily="34" charset="0"/>
              <a:buChar char="•"/>
            </a:pPr>
            <a:r>
              <a:rPr lang="en-US" dirty="0"/>
              <a:t>And more!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4</a:t>
            </a:fld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911528-97EF-B0B3-B8D8-45BA3E8F8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444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1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62">
        <p:fade/>
      </p:transition>
    </mc:Choice>
    <mc:Fallback xmlns="">
      <p:transition spd="med" advTm="9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45634" cy="693279"/>
          </a:xfrm>
        </p:spPr>
        <p:txBody>
          <a:bodyPr>
            <a:normAutofit/>
          </a:bodyPr>
          <a:lstStyle/>
          <a:p>
            <a:r>
              <a:rPr lang="en-US" sz="2400" dirty="0"/>
              <a:t>Protocol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43" y="1082550"/>
            <a:ext cx="7886700" cy="353376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The CTSU acts as the designee(s) for the LPO for all protocol setup responsibilities</a:t>
            </a:r>
          </a:p>
          <a:p>
            <a:pPr marL="57150" indent="0">
              <a:spcBef>
                <a:spcPts val="0"/>
              </a:spcBef>
              <a:buNone/>
            </a:pP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To facilitate quick and accurate protocol setup requests, LPOs are encouraged to use the </a:t>
            </a:r>
            <a:r>
              <a:rPr lang="en-US" dirty="0">
                <a:hlinkClick r:id="rId4"/>
              </a:rPr>
              <a:t>CTSURegSetup@coccg.org</a:t>
            </a:r>
            <a:r>
              <a:rPr lang="en-US" dirty="0"/>
              <a:t> email address</a:t>
            </a:r>
          </a:p>
          <a:p>
            <a:pPr marL="57150" indent="0">
              <a:spcAft>
                <a:spcPts val="0"/>
              </a:spcAft>
              <a:buNone/>
            </a:pP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At the time of protocol development, the LPO determines the list of protocol-specific documents required prior to patient enrollment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5</a:t>
            </a:fld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F27E1A-7850-F5FD-779A-D5EA71777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43" y="1777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832">
        <p:fade/>
      </p:transition>
    </mc:Choice>
    <mc:Fallback xmlns="">
      <p:transition spd="med" advTm="69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F87DA-CD7A-82BD-40C1-A452B576A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Setup – Data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CCFD7-B562-206A-948A-786373E9A3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Data Uploaded by PIO’s START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Protocol Title &amp; Number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of Trial (I, II, III)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 of the LPO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Protocol status with the LPO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CTEP Study agents 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CIRB reviewed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Participants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PIO Version information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 Types of OPEN Investigators and other tasks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ED8DF-E2E9-3793-9405-80830D11B4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Data Uploaded by CTSU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Version Data: </a:t>
            </a:r>
          </a:p>
          <a:p>
            <a:pPr marL="56515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Type, Due Date, Collection Status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Participating countries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Investigational New Drug (IND) type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Collection of IRB approval post closure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Registration steps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person types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Status of CTSU website posting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of CTSU’s Online Patient Enrollment Network (OPEN), Rave, or Transfer of Images and Data (TRIAD) systems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EBD24-BBB1-FD20-71AB-B620E96BB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Protocols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2136D-76A4-133E-29F7-A5047208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D90A6F-A4DE-B1A2-D89D-80CA7D292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602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4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759">
        <p:fade/>
      </p:transition>
    </mc:Choice>
    <mc:Fallback xmlns="">
      <p:transition spd="med" advTm="41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Change Requests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LPOs submit status change requests to PIO from within the RSS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271" y="1419808"/>
            <a:ext cx="5896798" cy="31055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567735-4D91-A200-CE7B-ECA48CE9B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750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597">
        <p:fade/>
      </p:transition>
    </mc:Choice>
    <mc:Fallback xmlns="">
      <p:transition spd="med" advTm="56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2002" y="2013994"/>
            <a:ext cx="6536567" cy="872929"/>
          </a:xfrm>
        </p:spPr>
        <p:txBody>
          <a:bodyPr/>
          <a:lstStyle/>
          <a:p>
            <a:r>
              <a:rPr lang="en-US" dirty="0"/>
              <a:t>Regulatory Submission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2002" y="4804475"/>
            <a:ext cx="1892598" cy="273844"/>
          </a:xfrm>
        </p:spPr>
        <p:txBody>
          <a:bodyPr/>
          <a:lstStyle/>
          <a:p>
            <a:r>
              <a:rPr lang="en-US" dirty="0"/>
              <a:t>Cancer Trials Support Unit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5DE10E-3126-C855-E977-F3DE849F0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120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0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10">
        <p:fade/>
      </p:transition>
    </mc:Choice>
    <mc:Fallback xmlns="">
      <p:transition spd="med" advTm="7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Submitting Regulatory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Documentation is uploaded via the Regulatory Submission Portal located on the CTSU website under the Regulatory Tab</a:t>
            </a:r>
          </a:p>
          <a:p>
            <a:r>
              <a:rPr lang="en-US" dirty="0"/>
              <a:t>Local clinical site personnel, LPOs, and outside entities send regulatory documents to the CTSU via the Regulatory Submission Portal</a:t>
            </a:r>
          </a:p>
          <a:p>
            <a:r>
              <a:rPr lang="en-US" dirty="0"/>
              <a:t>Original ink-signed documentation can be mailed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1052698"/>
            <a:ext cx="4064000" cy="3263504"/>
          </a:xfrm>
        </p:spPr>
        <p:txBody>
          <a:bodyPr/>
          <a:lstStyle/>
          <a:p>
            <a:r>
              <a:rPr lang="en-US" dirty="0"/>
              <a:t>All Portal submissions are issued a:</a:t>
            </a:r>
          </a:p>
          <a:p>
            <a:pPr lvl="1"/>
            <a:r>
              <a:rPr lang="en-US" dirty="0"/>
              <a:t>Packet ID</a:t>
            </a:r>
          </a:p>
          <a:p>
            <a:pPr lvl="1"/>
            <a:r>
              <a:rPr lang="en-US" dirty="0"/>
              <a:t>Tracking Code</a:t>
            </a:r>
          </a:p>
          <a:p>
            <a:r>
              <a:rPr lang="en-US" dirty="0"/>
              <a:t>Can track status of submissions using Packet ID and/or Tracking Code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Cancer Trials Support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42E1D-94D0-4C55-B1DD-A28B122FA8E2}" type="slidenum">
              <a:rPr lang="en-US" smtClean="0"/>
              <a:t>9</a:t>
            </a:fld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45352D-2CE7-0315-7615-4AA6E57EE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602" y="143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96">
        <p:fade/>
      </p:transition>
    </mc:Choice>
    <mc:Fallback xmlns="">
      <p:transition spd="med" advTm="15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TSU2020">
  <a:themeElements>
    <a:clrScheme name="Westat1 1">
      <a:dk1>
        <a:srgbClr val="000000"/>
      </a:dk1>
      <a:lt1>
        <a:srgbClr val="FFFFFF"/>
      </a:lt1>
      <a:dk2>
        <a:srgbClr val="1A2A57"/>
      </a:dk2>
      <a:lt2>
        <a:srgbClr val="E7E6E6"/>
      </a:lt2>
      <a:accent1>
        <a:srgbClr val="00467F"/>
      </a:accent1>
      <a:accent2>
        <a:srgbClr val="A71C20"/>
      </a:accent2>
      <a:accent3>
        <a:srgbClr val="007E9D"/>
      </a:accent3>
      <a:accent4>
        <a:srgbClr val="FAA61A"/>
      </a:accent4>
      <a:accent5>
        <a:srgbClr val="542785"/>
      </a:accent5>
      <a:accent6>
        <a:srgbClr val="3A7B3C"/>
      </a:accent6>
      <a:hlink>
        <a:srgbClr val="0563C1"/>
      </a:hlink>
      <a:folHlink>
        <a:srgbClr val="696C6B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SU 2020 Template.potx" id="{828401BE-8D4A-4852-B1C1-A253988E4F6D}" vid="{48CED96C-37F6-4440-8450-5FBE7D825282}"/>
    </a:ext>
  </a:extLst>
</a:theme>
</file>

<file path=ppt/theme/theme2.xml><?xml version="1.0" encoding="utf-8"?>
<a:theme xmlns:a="http://schemas.openxmlformats.org/drawingml/2006/main" name="1_CTSU2020">
  <a:themeElements>
    <a:clrScheme name="Westat1 1">
      <a:dk1>
        <a:srgbClr val="000000"/>
      </a:dk1>
      <a:lt1>
        <a:srgbClr val="FFFFFF"/>
      </a:lt1>
      <a:dk2>
        <a:srgbClr val="1A2A57"/>
      </a:dk2>
      <a:lt2>
        <a:srgbClr val="E7E6E6"/>
      </a:lt2>
      <a:accent1>
        <a:srgbClr val="00467F"/>
      </a:accent1>
      <a:accent2>
        <a:srgbClr val="A71C20"/>
      </a:accent2>
      <a:accent3>
        <a:srgbClr val="007E9D"/>
      </a:accent3>
      <a:accent4>
        <a:srgbClr val="FAA61A"/>
      </a:accent4>
      <a:accent5>
        <a:srgbClr val="542785"/>
      </a:accent5>
      <a:accent6>
        <a:srgbClr val="3A7B3C"/>
      </a:accent6>
      <a:hlink>
        <a:srgbClr val="0563C1"/>
      </a:hlink>
      <a:folHlink>
        <a:srgbClr val="696C6B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SU 2020 Template.potx" id="{828401BE-8D4A-4852-B1C1-A253988E4F6D}" vid="{48CED96C-37F6-4440-8450-5FBE7D82528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4E221CED93354D915E6171A0D225C3" ma:contentTypeVersion="7" ma:contentTypeDescription="Create a new document." ma:contentTypeScope="" ma:versionID="de3b9e1408a42a184f8586f132a25348">
  <xsd:schema xmlns:xsd="http://www.w3.org/2001/XMLSchema" xmlns:xs="http://www.w3.org/2001/XMLSchema" xmlns:p="http://schemas.microsoft.com/office/2006/metadata/properties" xmlns:ns2="5f3cdd47-2679-4a24-8ef2-522efbba49f1" targetNamespace="http://schemas.microsoft.com/office/2006/metadata/properties" ma:root="true" ma:fieldsID="8b2d5a5612fb0009e834c060a73b534e" ns2:_="">
    <xsd:import namespace="5f3cdd47-2679-4a24-8ef2-522efbba49f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cdd47-2679-4a24-8ef2-522efbba4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EF9C8E-09B9-4250-A0D9-AC4B00004E67}"/>
</file>

<file path=customXml/itemProps2.xml><?xml version="1.0" encoding="utf-8"?>
<ds:datastoreItem xmlns:ds="http://schemas.openxmlformats.org/officeDocument/2006/customXml" ds:itemID="{45D2800D-1113-4006-9B11-CD1FC35E947C}"/>
</file>

<file path=customXml/itemProps3.xml><?xml version="1.0" encoding="utf-8"?>
<ds:datastoreItem xmlns:ds="http://schemas.openxmlformats.org/officeDocument/2006/customXml" ds:itemID="{3FD864BF-0541-4CF1-A62F-039AFA7E74C7}"/>
</file>

<file path=docProps/app.xml><?xml version="1.0" encoding="utf-8"?>
<Properties xmlns="http://schemas.openxmlformats.org/officeDocument/2006/extended-properties" xmlns:vt="http://schemas.openxmlformats.org/officeDocument/2006/docPropsVTypes">
  <Template>CTSU-2020-Template</Template>
  <TotalTime>2820</TotalTime>
  <Words>1574</Words>
  <Application>Microsoft Office PowerPoint</Application>
  <PresentationFormat>On-screen Show (16:9)</PresentationFormat>
  <Paragraphs>244</Paragraphs>
  <Slides>30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.PingFang SC Regular</vt:lpstr>
      <vt:lpstr>Arial</vt:lpstr>
      <vt:lpstr>Calibri</vt:lpstr>
      <vt:lpstr>Franklin Gothic Book</vt:lpstr>
      <vt:lpstr>Symbol</vt:lpstr>
      <vt:lpstr>Verdana</vt:lpstr>
      <vt:lpstr>Wingdings</vt:lpstr>
      <vt:lpstr>Zapf Dingbats</vt:lpstr>
      <vt:lpstr>CTSU2020</vt:lpstr>
      <vt:lpstr>1_CTSU2020</vt:lpstr>
      <vt:lpstr>CTSU Regulatory Office Overview</vt:lpstr>
      <vt:lpstr>General</vt:lpstr>
      <vt:lpstr>Protocol Setup</vt:lpstr>
      <vt:lpstr>Lead Protocol Organizations (LPOs)</vt:lpstr>
      <vt:lpstr>Protocol Setup</vt:lpstr>
      <vt:lpstr>Protocol Setup – Data Input</vt:lpstr>
      <vt:lpstr>Status Change Requests</vt:lpstr>
      <vt:lpstr>Regulatory Submission</vt:lpstr>
      <vt:lpstr>Submitting Regulatory Documentation</vt:lpstr>
      <vt:lpstr>Regulatory Submission Portal – Uploads</vt:lpstr>
      <vt:lpstr>Regulatory Submission Portal – Packet Tracking</vt:lpstr>
      <vt:lpstr>Processing Time</vt:lpstr>
      <vt:lpstr>Regulatory Collection</vt:lpstr>
      <vt:lpstr>NIH Single IRB Policy</vt:lpstr>
      <vt:lpstr>Regulatory Collection </vt:lpstr>
      <vt:lpstr>IRB Approvals Collected</vt:lpstr>
      <vt:lpstr>IRB Approval Data Points</vt:lpstr>
      <vt:lpstr>CIRB Processing </vt:lpstr>
      <vt:lpstr>Additional PSRs</vt:lpstr>
      <vt:lpstr>Submission Inquiries</vt:lpstr>
      <vt:lpstr>Site Registration Records (1)</vt:lpstr>
      <vt:lpstr>Site Registration Records (2)</vt:lpstr>
      <vt:lpstr>Site-Protocol PI Validations </vt:lpstr>
      <vt:lpstr>CTSU Website – Site Registration </vt:lpstr>
      <vt:lpstr>CTSU Website – Protocol Specific Requirements </vt:lpstr>
      <vt:lpstr>CTSU Forms </vt:lpstr>
      <vt:lpstr>CRISP</vt:lpstr>
      <vt:lpstr>Regulatory Help Desk</vt:lpstr>
      <vt:lpstr>Regulatory Help Desk</vt:lpstr>
      <vt:lpstr>Thank You!</vt:lpstr>
    </vt:vector>
  </TitlesOfParts>
  <Manager/>
  <Company>Westat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CTSU Template</dc:title>
  <dc:subject>Westat Corporate PowerPoint Template</dc:subject>
  <dc:creator>Krishna Chothwani</dc:creator>
  <cp:keywords>Westat Corporate PowerPoint Template, marketing, presentation, conference presentation, client presentation</cp:keywords>
  <dc:description/>
  <cp:lastModifiedBy>Hill, Amanda</cp:lastModifiedBy>
  <cp:revision>140</cp:revision>
  <cp:lastPrinted>2019-01-25T18:29:40Z</cp:lastPrinted>
  <dcterms:created xsi:type="dcterms:W3CDTF">2022-08-02T19:08:32Z</dcterms:created>
  <dcterms:modified xsi:type="dcterms:W3CDTF">2023-02-16T19:51:51Z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f8122df-3707-40f2-ab84-7abdc2b46f45_Enabled">
    <vt:lpwstr>true</vt:lpwstr>
  </property>
  <property fmtid="{D5CDD505-2E9C-101B-9397-08002B2CF9AE}" pid="3" name="MSIP_Label_cf8122df-3707-40f2-ab84-7abdc2b46f45_SetDate">
    <vt:lpwstr>2023-02-15T13:47:32Z</vt:lpwstr>
  </property>
  <property fmtid="{D5CDD505-2E9C-101B-9397-08002B2CF9AE}" pid="4" name="MSIP_Label_cf8122df-3707-40f2-ab84-7abdc2b46f45_Method">
    <vt:lpwstr>Standard</vt:lpwstr>
  </property>
  <property fmtid="{D5CDD505-2E9C-101B-9397-08002B2CF9AE}" pid="5" name="MSIP_Label_cf8122df-3707-40f2-ab84-7abdc2b46f45_Name">
    <vt:lpwstr>defa4170-0d19-0005-0004-bc88714345d2</vt:lpwstr>
  </property>
  <property fmtid="{D5CDD505-2E9C-101B-9397-08002B2CF9AE}" pid="6" name="MSIP_Label_cf8122df-3707-40f2-ab84-7abdc2b46f45_SiteId">
    <vt:lpwstr>63d600fe-1a96-4ce3-963d-71d3820f2329</vt:lpwstr>
  </property>
  <property fmtid="{D5CDD505-2E9C-101B-9397-08002B2CF9AE}" pid="7" name="MSIP_Label_cf8122df-3707-40f2-ab84-7abdc2b46f45_ActionId">
    <vt:lpwstr>1ebbf0b7-0255-4c24-b631-62cc9795a4b9</vt:lpwstr>
  </property>
  <property fmtid="{D5CDD505-2E9C-101B-9397-08002B2CF9AE}" pid="8" name="MSIP_Label_cf8122df-3707-40f2-ab84-7abdc2b46f45_ContentBits">
    <vt:lpwstr>0</vt:lpwstr>
  </property>
  <property fmtid="{D5CDD505-2E9C-101B-9397-08002B2CF9AE}" pid="9" name="ContentTypeId">
    <vt:lpwstr>0x010100854E221CED93354D915E6171A0D225C3</vt:lpwstr>
  </property>
</Properties>
</file>